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35"/>
  </p:notesMasterIdLst>
  <p:sldIdLst>
    <p:sldId id="260" r:id="rId2"/>
    <p:sldId id="294" r:id="rId3"/>
    <p:sldId id="266" r:id="rId4"/>
    <p:sldId id="344" r:id="rId5"/>
    <p:sldId id="333" r:id="rId6"/>
    <p:sldId id="288" r:id="rId7"/>
    <p:sldId id="341" r:id="rId8"/>
    <p:sldId id="297" r:id="rId9"/>
    <p:sldId id="373" r:id="rId10"/>
    <p:sldId id="320" r:id="rId11"/>
    <p:sldId id="324" r:id="rId12"/>
    <p:sldId id="325" r:id="rId13"/>
    <p:sldId id="326" r:id="rId14"/>
    <p:sldId id="360" r:id="rId15"/>
    <p:sldId id="361" r:id="rId16"/>
    <p:sldId id="363" r:id="rId17"/>
    <p:sldId id="364" r:id="rId18"/>
    <p:sldId id="365" r:id="rId19"/>
    <p:sldId id="366" r:id="rId20"/>
    <p:sldId id="376" r:id="rId21"/>
    <p:sldId id="382" r:id="rId22"/>
    <p:sldId id="367" r:id="rId23"/>
    <p:sldId id="368" r:id="rId24"/>
    <p:sldId id="369" r:id="rId25"/>
    <p:sldId id="375" r:id="rId26"/>
    <p:sldId id="378" r:id="rId27"/>
    <p:sldId id="379" r:id="rId28"/>
    <p:sldId id="381" r:id="rId29"/>
    <p:sldId id="383" r:id="rId30"/>
    <p:sldId id="330" r:id="rId31"/>
    <p:sldId id="370" r:id="rId32"/>
    <p:sldId id="345" r:id="rId33"/>
    <p:sldId id="28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ndy.Tribuzio" initials="C" lastIdx="7" clrIdx="0">
    <p:extLst>
      <p:ext uri="{19B8F6BF-5375-455C-9EA6-DF929625EA0E}">
        <p15:presenceInfo xmlns:p15="http://schemas.microsoft.com/office/powerpoint/2012/main" userId="Cindy.Tribuz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A0D1"/>
    <a:srgbClr val="F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00B49-6513-467C-A7E7-530B07C77D98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5BA21-56C6-4AB7-83CC-2F1385E1A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63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1192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6D89A87-7E51-4F4D-ACC5-8BA538AC7A1F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0462B74-C9F4-401F-B8E1-FBD4792E56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839875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73E2A-A134-48BD-83CF-88D5A1E80A18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B7A51-2938-4A7B-A5C7-3F00ABC704F2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96872D-199B-4969-8936-9714E4BE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376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9E8620B-4BDA-47A0-B52E-A046E3D4E5C6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188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5141975"/>
            <a:ext cx="8468145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043911"/>
            <a:ext cx="8272211" cy="1497507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EA7ECD-95E7-485F-866E-CC759B75EA34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60ECD88C-B2CE-4747-BF15-020C37E38D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70467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745BCAC-898A-4739-BD0E-5F07CEE60A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FC237-4E0F-4947-AEC2-2B8B0F9A2F5E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6C967C7-6CE4-46B2-804B-B59D271138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D1FA29-4768-4E60-A6D7-D432703E8E04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ECD76F-89E0-4FB1-A1F5-F9C9E494E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2C7B-7D8A-4DE5-A55B-070028096885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BCE72FD7-7235-43F1-835C-35F26640CB3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5141973"/>
            <a:ext cx="847365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2296"/>
            <a:ext cx="3682084" cy="689514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601200"/>
            <a:ext cx="8469630" cy="42048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5262297"/>
            <a:ext cx="4402490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B6DF6A-0784-483E-BD6E-2D20E6FF66DD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0B06A6D8-59B6-48EF-97A3-580C263862A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599725"/>
            <a:ext cx="8468144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5260128"/>
            <a:ext cx="8272213" cy="598671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71C97-CE08-4282-9E59-2B275508752C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5C9C32F3-1DF0-4FA3-BD8A-B66513D842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1523259"/>
            <a:ext cx="7989752" cy="4335538"/>
          </a:xfrm>
        </p:spPr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00951-0EBA-4EB1-9B7B-DC4FDB0F0476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E3E1CD5-CFCA-42EE-9113-0B154D972C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24340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8F43A-E827-4977-A0E1-A59D07237096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4554E60-40A6-46E8-BD15-27BDC40B0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599725"/>
            <a:ext cx="2180113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675727"/>
            <a:ext cx="1503123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675727"/>
            <a:ext cx="592220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8"/>
            <a:ext cx="99610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677B24D-51EC-48F2-895C-1032AC9F527E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5951812"/>
            <a:ext cx="5922209" cy="365125"/>
          </a:xfrm>
        </p:spPr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5956138"/>
            <a:ext cx="873146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91A95823-A39A-4BD7-9037-1A11F07304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2928" y="5900198"/>
            <a:ext cx="378152" cy="511293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logo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616271"/>
            <a:ext cx="7989752" cy="43355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FC42C-2957-471C-B7A8-1C355E620BF8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4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565058"/>
            <a:ext cx="8238707" cy="83574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8D486DF7-CB6A-4EF8-A6AC-67889A1A2BF8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18C50BD2-D693-4B76-839B-C2E20D3C1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51175" y="5681499"/>
            <a:ext cx="762329" cy="914400"/>
          </a:xfrm>
        </p:spPr>
        <p:txBody>
          <a:bodyPr>
            <a:noAutofit/>
          </a:bodyPr>
          <a:lstStyle>
            <a:lvl1pPr marL="0" indent="0">
              <a:buNone/>
              <a:defRPr sz="788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Presenter Photo</a:t>
            </a:r>
          </a:p>
        </p:txBody>
      </p:sp>
    </p:spTree>
    <p:extLst>
      <p:ext uri="{BB962C8B-B14F-4D97-AF65-F5344CB8AC3E}">
        <p14:creationId xmlns:p14="http://schemas.microsoft.com/office/powerpoint/2010/main" val="2674728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1523260"/>
            <a:ext cx="3899527" cy="433779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1523259"/>
            <a:ext cx="3907662" cy="433779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6CAF6-1041-4282-BBE6-88C1E99AC12C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D1BBA3-9CE9-49A9-85F2-D4CC59C4D783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83AA0A-6A4C-496D-8AAE-B2357AD9E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504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1539745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220243"/>
            <a:ext cx="3899527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1539745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220243"/>
            <a:ext cx="3907662" cy="364080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707F7-9241-4DF7-8736-86224C4ADAA9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29D9E-8ECB-48A5-9D5C-5B27EB79AB20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1345CE4-7F4F-45F5-80A4-11AF1625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939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43925-EB20-4BF1-8DB8-4A47A6890E1D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A5B7A0-A98C-4DF5-B8D3-01AD938FA37E}"/>
              </a:ext>
            </a:extLst>
          </p:cNvPr>
          <p:cNvSpPr>
            <a:spLocks noChangeAspect="1"/>
          </p:cNvSpPr>
          <p:nvPr userDrawn="1"/>
        </p:nvSpPr>
        <p:spPr>
          <a:xfrm>
            <a:off x="448093" y="599725"/>
            <a:ext cx="8243624" cy="8357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8FDDBEB-657F-41D9-AAD9-C0B4F145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87474"/>
            <a:ext cx="7579582" cy="6300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4721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3F06E-49A2-43FE-876D-E186B4BF31B2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33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74AC25D-3120-41A8-8534-4F04300C6388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1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7DE0-5E30-4147-8E81-1C9456923812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1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40C884A-B0D9-42A7-BB68-DE29C4772622}" type="datetime9">
              <a:rPr lang="en-US" smtClean="0"/>
              <a:t>12/4/2023 12:04:27 PM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Stock 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476" y="5873741"/>
            <a:ext cx="486789" cy="5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00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1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C5C-F7DD-4A71-9EF6-3848156372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Goa pacific cod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1154E-7A69-49EA-A13E-915E0B1A3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2495444"/>
            <a:ext cx="8231272" cy="939734"/>
          </a:xfrm>
        </p:spPr>
        <p:txBody>
          <a:bodyPr>
            <a:normAutofit/>
          </a:bodyPr>
          <a:lstStyle/>
          <a:p>
            <a:r>
              <a:rPr lang="en-US" dirty="0" smtClean="0"/>
              <a:t>Pete </a:t>
            </a:r>
            <a:r>
              <a:rPr lang="en-US" dirty="0" err="1" smtClean="0"/>
              <a:t>hulson</a:t>
            </a:r>
            <a:r>
              <a:rPr lang="en-US" dirty="0" smtClean="0"/>
              <a:t>, </a:t>
            </a:r>
            <a:r>
              <a:rPr lang="en-US" dirty="0" err="1" smtClean="0"/>
              <a:t>steve</a:t>
            </a:r>
            <a:r>
              <a:rPr lang="en-US" dirty="0" smtClean="0"/>
              <a:t> </a:t>
            </a:r>
            <a:r>
              <a:rPr lang="en-US" dirty="0" err="1" smtClean="0"/>
              <a:t>barbeaux</a:t>
            </a:r>
            <a:r>
              <a:rPr lang="en-US" dirty="0" smtClean="0"/>
              <a:t>, </a:t>
            </a:r>
            <a:r>
              <a:rPr lang="en-US" dirty="0" err="1" smtClean="0"/>
              <a:t>bridget</a:t>
            </a:r>
            <a:r>
              <a:rPr lang="en-US" dirty="0" smtClean="0"/>
              <a:t> </a:t>
            </a:r>
            <a:r>
              <a:rPr lang="en-US" dirty="0" err="1" smtClean="0"/>
              <a:t>ferriss</a:t>
            </a:r>
            <a:r>
              <a:rPr lang="en-US" dirty="0" smtClean="0"/>
              <a:t>, </a:t>
            </a:r>
            <a:r>
              <a:rPr lang="en-US" dirty="0" err="1" smtClean="0"/>
              <a:t>katy</a:t>
            </a:r>
            <a:r>
              <a:rPr lang="en-US" dirty="0" smtClean="0"/>
              <a:t> </a:t>
            </a:r>
            <a:r>
              <a:rPr lang="en-US" dirty="0" err="1" smtClean="0"/>
              <a:t>echave</a:t>
            </a:r>
            <a:r>
              <a:rPr lang="en-US" dirty="0" smtClean="0"/>
              <a:t>, Julie Nielsen, s. </a:t>
            </a:r>
            <a:r>
              <a:rPr lang="en-US" dirty="0" err="1" smtClean="0"/>
              <a:t>kalei</a:t>
            </a:r>
            <a:r>
              <a:rPr lang="en-US" dirty="0" smtClean="0"/>
              <a:t> </a:t>
            </a:r>
            <a:r>
              <a:rPr lang="en-US" dirty="0" err="1" smtClean="0"/>
              <a:t>shotwell</a:t>
            </a:r>
            <a:r>
              <a:rPr lang="en-US" dirty="0" smtClean="0"/>
              <a:t>, ben laurel, and Ingrid spies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192" y="3085765"/>
            <a:ext cx="8231271" cy="3298993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0000" b="-10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9035" y="2910275"/>
            <a:ext cx="2656707" cy="226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-111726"/>
            <a:ext cx="4151667" cy="27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Google Shape;177;p23"/>
          <p:cNvSpPr txBox="1"/>
          <p:nvPr/>
        </p:nvSpPr>
        <p:spPr>
          <a:xfrm>
            <a:off x="581191" y="5923134"/>
            <a:ext cx="81421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smtClean="0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rPr>
              <a:t>December 2023, </a:t>
            </a:r>
            <a:r>
              <a:rPr lang="en-US" sz="2400" dirty="0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rPr>
              <a:t>Presentation to the </a:t>
            </a:r>
            <a:r>
              <a:rPr lang="en-US" sz="2400" dirty="0" smtClean="0">
                <a:solidFill>
                  <a:srgbClr val="D8D8D8"/>
                </a:solidFill>
                <a:latin typeface="Gill Sans"/>
                <a:ea typeface="Gill Sans"/>
                <a:cs typeface="Gill Sans"/>
                <a:sym typeface="Gill Sans"/>
              </a:rPr>
              <a:t>NPFMC SSC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17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6919" y="5352756"/>
            <a:ext cx="1556418" cy="54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055" y="856331"/>
            <a:ext cx="1320334" cy="1320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2" t="29179" r="57958" b="44074"/>
          <a:stretch/>
        </p:blipFill>
        <p:spPr>
          <a:xfrm rot="5400000">
            <a:off x="803188" y="4013144"/>
            <a:ext cx="1351008" cy="137571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8815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8" y="2080996"/>
            <a:ext cx="4331703" cy="291632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retrospectives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573" y="3154789"/>
            <a:ext cx="4059816" cy="1730837"/>
          </a:xfrm>
        </p:spPr>
        <p:txBody>
          <a:bodyPr>
            <a:normAutofit/>
          </a:bodyPr>
          <a:lstStyle/>
          <a:p>
            <a:r>
              <a:rPr lang="en-US" dirty="0" smtClean="0"/>
              <a:t>Low recent SSB retrospective pattern in both model and data (but increased from 2022)</a:t>
            </a:r>
          </a:p>
        </p:txBody>
      </p:sp>
      <p:pic>
        <p:nvPicPr>
          <p:cNvPr id="7" name="Picture 6" descr="C:\AA - PH Stuff\Asmnts\goa_pcod\2023\plots\other\retro_SSB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052" y="636935"/>
            <a:ext cx="5199380" cy="275272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5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status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317523"/>
            <a:ext cx="3030461" cy="4973549"/>
          </a:xfrm>
        </p:spPr>
        <p:txBody>
          <a:bodyPr>
            <a:normAutofit/>
          </a:bodyPr>
          <a:lstStyle/>
          <a:p>
            <a:r>
              <a:rPr lang="en-US" dirty="0" smtClean="0"/>
              <a:t>Tier 3b: on the ramp</a:t>
            </a:r>
          </a:p>
          <a:p>
            <a:endParaRPr lang="en-US" dirty="0" smtClean="0"/>
          </a:p>
          <a:p>
            <a:r>
              <a:rPr lang="en-US" dirty="0" smtClean="0"/>
              <a:t>Moving down the ramp from 24 to 25 (but up the ramp from 2022 assessment)</a:t>
            </a:r>
          </a:p>
          <a:p>
            <a:endParaRPr lang="en-US" dirty="0"/>
          </a:p>
          <a:p>
            <a:r>
              <a:rPr lang="en-US" dirty="0" smtClean="0"/>
              <a:t>Estimated to be above </a:t>
            </a:r>
            <a:r>
              <a:rPr lang="en-US" i="1" dirty="0" smtClean="0"/>
              <a:t>B</a:t>
            </a:r>
            <a:r>
              <a:rPr lang="en-US" i="1" baseline="-25000" dirty="0" smtClean="0"/>
              <a:t>20%</a:t>
            </a:r>
            <a:r>
              <a:rPr lang="en-US" i="1" dirty="0" smtClean="0"/>
              <a:t> </a:t>
            </a:r>
            <a:r>
              <a:rPr lang="en-US" dirty="0" smtClean="0"/>
              <a:t>(dashed red line), 2024 = </a:t>
            </a:r>
            <a:r>
              <a:rPr lang="en-US" i="1" dirty="0" smtClean="0"/>
              <a:t>B</a:t>
            </a:r>
            <a:r>
              <a:rPr lang="en-US" i="1" baseline="-25000" dirty="0" smtClean="0"/>
              <a:t>29.6%</a:t>
            </a:r>
          </a:p>
          <a:p>
            <a:endParaRPr lang="en-US" i="1" baseline="-25000" dirty="0"/>
          </a:p>
          <a:p>
            <a:r>
              <a:rPr lang="en-US" dirty="0" smtClean="0"/>
              <a:t>Projected to decrease to </a:t>
            </a:r>
            <a:r>
              <a:rPr lang="en-US" i="1" dirty="0" smtClean="0"/>
              <a:t>B</a:t>
            </a:r>
            <a:r>
              <a:rPr lang="en-US" i="1" baseline="-25000" dirty="0" smtClean="0"/>
              <a:t>27%</a:t>
            </a:r>
            <a:r>
              <a:rPr lang="en-US" i="1" dirty="0" smtClean="0"/>
              <a:t> </a:t>
            </a:r>
            <a:r>
              <a:rPr lang="en-US" dirty="0" smtClean="0"/>
              <a:t>in 2025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11</a:t>
            </a:fld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00" y="1585540"/>
            <a:ext cx="4271066" cy="42710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28" y="2423677"/>
            <a:ext cx="1927784" cy="1927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1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565592"/>
            <a:ext cx="8224254" cy="4446917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Assessment considerations:</a:t>
            </a:r>
          </a:p>
          <a:p>
            <a:pPr lvl="1"/>
            <a:r>
              <a:rPr lang="en-US" sz="1800" dirty="0" smtClean="0"/>
              <a:t>Fits to data reasonable – keep eye on LL survey fit</a:t>
            </a:r>
          </a:p>
          <a:p>
            <a:pPr lvl="1"/>
            <a:r>
              <a:rPr lang="en-US" sz="1800" dirty="0" smtClean="0"/>
              <a:t>Below average recruitment estimated in last 7 years, and has undesirable retrospective pattern (balanced by decreasing M estimates) – projections sensitive to these results, but not in the short term</a:t>
            </a:r>
          </a:p>
          <a:p>
            <a:pPr lvl="1"/>
            <a:r>
              <a:rPr lang="en-US" sz="1800" dirty="0" smtClean="0"/>
              <a:t>Negative SSB retrospective pattern – but that’s not bad, and not large</a:t>
            </a:r>
          </a:p>
          <a:p>
            <a:pPr lvl="1"/>
            <a:r>
              <a:rPr lang="en-US" sz="1800" dirty="0" smtClean="0"/>
              <a:t>There are sources of uncertainty in this assessment, but nothing that is outside the norm for any of our assessments</a:t>
            </a:r>
          </a:p>
          <a:p>
            <a:pPr lvl="1"/>
            <a:r>
              <a:rPr lang="en-US" sz="1800" dirty="0" smtClean="0"/>
              <a:t>Description of level 2: “</a:t>
            </a:r>
            <a:r>
              <a:rPr lang="en-US" sz="1800" i="1" dirty="0"/>
              <a:t>Major problems with the stock assessment; very poor fits to data; high level of uncertainty; strong retrospective bias</a:t>
            </a:r>
            <a:r>
              <a:rPr lang="en-US" sz="1800" i="1" dirty="0" smtClean="0"/>
              <a:t>.</a:t>
            </a:r>
            <a:r>
              <a:rPr lang="en-US" sz="1800" dirty="0" smtClean="0"/>
              <a:t>” – not the case here</a:t>
            </a:r>
          </a:p>
          <a:p>
            <a:pPr lvl="1"/>
            <a:r>
              <a:rPr lang="en-US" sz="1800" dirty="0" smtClean="0"/>
              <a:t>Lower Assessment considerations from Level 2 to Level 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12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97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3"/>
            <a:ext cx="8224253" cy="493032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</a:t>
            </a:r>
          </a:p>
          <a:p>
            <a:pPr lvl="1"/>
            <a:r>
              <a:rPr lang="en-US" sz="1800" dirty="0" smtClean="0"/>
              <a:t>Low levels of biomass persists – this continues to be a </a:t>
            </a:r>
            <a:r>
              <a:rPr lang="en-US" sz="1800" b="1" dirty="0" smtClean="0"/>
              <a:t>major</a:t>
            </a:r>
            <a:r>
              <a:rPr lang="en-US" sz="1800" dirty="0" smtClean="0"/>
              <a:t> concern, primarily because of how close to biomass reference limits we are</a:t>
            </a:r>
          </a:p>
          <a:p>
            <a:pPr lvl="1"/>
            <a:r>
              <a:rPr lang="en-US" sz="1800" dirty="0" smtClean="0"/>
              <a:t>As estimated by the model, recruitment has been below average since 2014</a:t>
            </a:r>
          </a:p>
          <a:p>
            <a:pPr lvl="1"/>
            <a:r>
              <a:rPr lang="en-US" sz="1800" dirty="0" smtClean="0"/>
              <a:t>We’ve learned population is sensitive to environmental conditions</a:t>
            </a:r>
          </a:p>
          <a:p>
            <a:r>
              <a:rPr lang="en-US" sz="2000" dirty="0" smtClean="0"/>
              <a:t>Discussion: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800" dirty="0" smtClean="0"/>
              <a:t>Dig into recruitment: is there any evidence of recent recruitment in data, have we been here before, and what are the consequences?</a:t>
            </a:r>
          </a:p>
          <a:p>
            <a:pPr marL="666900" lvl="1" indent="-342900">
              <a:buFont typeface="+mj-lt"/>
              <a:buAutoNum type="arabicPeriod"/>
            </a:pPr>
            <a:r>
              <a:rPr lang="en-US" sz="1800" dirty="0" smtClean="0"/>
              <a:t>Dig into relationship between </a:t>
            </a:r>
            <a:r>
              <a:rPr lang="en-US" sz="1800" dirty="0" err="1" smtClean="0"/>
              <a:t>pop’n</a:t>
            </a:r>
            <a:r>
              <a:rPr lang="en-US" sz="1800" dirty="0" smtClean="0"/>
              <a:t> size/recruitment with past environmental conditions, how has the </a:t>
            </a:r>
            <a:r>
              <a:rPr lang="en-US" sz="1800" dirty="0" err="1" smtClean="0"/>
              <a:t>pop’n</a:t>
            </a:r>
            <a:r>
              <a:rPr lang="en-US" sz="1800" dirty="0" smtClean="0"/>
              <a:t> responded?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13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21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80" y="1417052"/>
            <a:ext cx="7434432" cy="5288547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Is there any evidence of recent recruitment in data?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smtClean="0"/>
              <a:t>2017/18, 2020, and 2022 shows up in length comps, notably in trawl fishery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14</a:t>
            </a:fld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58" y="2553342"/>
            <a:ext cx="5500301" cy="31430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/>
          <p:cNvGrpSpPr/>
          <p:nvPr/>
        </p:nvGrpSpPr>
        <p:grpSpPr>
          <a:xfrm>
            <a:off x="1787610" y="2627676"/>
            <a:ext cx="1902941" cy="2994360"/>
            <a:chOff x="5216611" y="457200"/>
            <a:chExt cx="2335552" cy="343105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 descr="C:\AA - PH Stuff\Asmnts\goa_pcod\2023\plots\other\poll_bycatch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88" b="51282"/>
            <a:stretch/>
          </p:blipFill>
          <p:spPr bwMode="auto">
            <a:xfrm>
              <a:off x="5700584" y="457200"/>
              <a:ext cx="1843216" cy="289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 descr="C:\AA - PH Stuff\Asmnts\goa_pcod\2023\plots\other\poll_bycatch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93" t="90991"/>
            <a:stretch/>
          </p:blipFill>
          <p:spPr bwMode="auto">
            <a:xfrm>
              <a:off x="5667632" y="3352800"/>
              <a:ext cx="1884531" cy="535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 descr="C:\AA - PH Stuff\Asmnts\goa_pcod\2023\plots\other\poll_bycatch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91857" b="42552"/>
            <a:stretch/>
          </p:blipFill>
          <p:spPr bwMode="auto">
            <a:xfrm>
              <a:off x="5216611" y="457200"/>
              <a:ext cx="483973" cy="341458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9" t="16563" r="23805" b="34650"/>
          <a:stretch/>
        </p:blipFill>
        <p:spPr>
          <a:xfrm>
            <a:off x="6245039" y="2553341"/>
            <a:ext cx="1375719" cy="289971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Freeform 14"/>
          <p:cNvSpPr/>
          <p:nvPr/>
        </p:nvSpPr>
        <p:spPr>
          <a:xfrm>
            <a:off x="5231027" y="4703805"/>
            <a:ext cx="1326292" cy="808268"/>
          </a:xfrm>
          <a:custGeom>
            <a:avLst/>
            <a:gdLst>
              <a:gd name="connsiteX0" fmla="*/ 0 w 1326292"/>
              <a:gd name="connsiteY0" fmla="*/ 0 h 865660"/>
              <a:gd name="connsiteX1" fmla="*/ 205946 w 1326292"/>
              <a:gd name="connsiteY1" fmla="*/ 576649 h 865660"/>
              <a:gd name="connsiteX2" fmla="*/ 1120346 w 1326292"/>
              <a:gd name="connsiteY2" fmla="*/ 864973 h 865660"/>
              <a:gd name="connsiteX3" fmla="*/ 1326292 w 1326292"/>
              <a:gd name="connsiteY3" fmla="*/ 502509 h 865660"/>
              <a:gd name="connsiteX0" fmla="*/ 0 w 1326292"/>
              <a:gd name="connsiteY0" fmla="*/ 0 h 808268"/>
              <a:gd name="connsiteX1" fmla="*/ 205946 w 1326292"/>
              <a:gd name="connsiteY1" fmla="*/ 576649 h 808268"/>
              <a:gd name="connsiteX2" fmla="*/ 840260 w 1326292"/>
              <a:gd name="connsiteY2" fmla="*/ 807308 h 808268"/>
              <a:gd name="connsiteX3" fmla="*/ 1326292 w 1326292"/>
              <a:gd name="connsiteY3" fmla="*/ 502509 h 80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6292" h="808268">
                <a:moveTo>
                  <a:pt x="0" y="0"/>
                </a:moveTo>
                <a:cubicBezTo>
                  <a:pt x="9611" y="216243"/>
                  <a:pt x="65903" y="442098"/>
                  <a:pt x="205946" y="576649"/>
                </a:cubicBezTo>
                <a:cubicBezTo>
                  <a:pt x="345989" y="711200"/>
                  <a:pt x="653536" y="819665"/>
                  <a:pt x="840260" y="807308"/>
                </a:cubicBezTo>
                <a:cubicBezTo>
                  <a:pt x="1026984" y="794951"/>
                  <a:pt x="1316681" y="677562"/>
                  <a:pt x="1326292" y="502509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845999" y="3329326"/>
            <a:ext cx="1688759" cy="823790"/>
          </a:xfrm>
          <a:custGeom>
            <a:avLst/>
            <a:gdLst>
              <a:gd name="connsiteX0" fmla="*/ 0 w 1326292"/>
              <a:gd name="connsiteY0" fmla="*/ 0 h 865660"/>
              <a:gd name="connsiteX1" fmla="*/ 205946 w 1326292"/>
              <a:gd name="connsiteY1" fmla="*/ 576649 h 865660"/>
              <a:gd name="connsiteX2" fmla="*/ 1120346 w 1326292"/>
              <a:gd name="connsiteY2" fmla="*/ 864973 h 865660"/>
              <a:gd name="connsiteX3" fmla="*/ 1326292 w 1326292"/>
              <a:gd name="connsiteY3" fmla="*/ 502509 h 865660"/>
              <a:gd name="connsiteX0" fmla="*/ 0 w 1326292"/>
              <a:gd name="connsiteY0" fmla="*/ 0 h 808268"/>
              <a:gd name="connsiteX1" fmla="*/ 205946 w 1326292"/>
              <a:gd name="connsiteY1" fmla="*/ 576649 h 808268"/>
              <a:gd name="connsiteX2" fmla="*/ 840260 w 1326292"/>
              <a:gd name="connsiteY2" fmla="*/ 807308 h 808268"/>
              <a:gd name="connsiteX3" fmla="*/ 1326292 w 1326292"/>
              <a:gd name="connsiteY3" fmla="*/ 502509 h 808268"/>
              <a:gd name="connsiteX0" fmla="*/ 0 w 1762898"/>
              <a:gd name="connsiteY0" fmla="*/ 0 h 822250"/>
              <a:gd name="connsiteX1" fmla="*/ 205946 w 1762898"/>
              <a:gd name="connsiteY1" fmla="*/ 576649 h 822250"/>
              <a:gd name="connsiteX2" fmla="*/ 840260 w 1762898"/>
              <a:gd name="connsiteY2" fmla="*/ 807308 h 822250"/>
              <a:gd name="connsiteX3" fmla="*/ 1762898 w 1762898"/>
              <a:gd name="connsiteY3" fmla="*/ 683741 h 822250"/>
              <a:gd name="connsiteX0" fmla="*/ 0 w 1762898"/>
              <a:gd name="connsiteY0" fmla="*/ 0 h 714569"/>
              <a:gd name="connsiteX1" fmla="*/ 205946 w 1762898"/>
              <a:gd name="connsiteY1" fmla="*/ 576649 h 714569"/>
              <a:gd name="connsiteX2" fmla="*/ 1153298 w 1762898"/>
              <a:gd name="connsiteY2" fmla="*/ 214184 h 714569"/>
              <a:gd name="connsiteX3" fmla="*/ 1762898 w 1762898"/>
              <a:gd name="connsiteY3" fmla="*/ 683741 h 714569"/>
              <a:gd name="connsiteX0" fmla="*/ 0 w 1762898"/>
              <a:gd name="connsiteY0" fmla="*/ 117795 h 837633"/>
              <a:gd name="connsiteX1" fmla="*/ 716692 w 1762898"/>
              <a:gd name="connsiteY1" fmla="*/ 2465 h 837633"/>
              <a:gd name="connsiteX2" fmla="*/ 1153298 w 1762898"/>
              <a:gd name="connsiteY2" fmla="*/ 331979 h 837633"/>
              <a:gd name="connsiteX3" fmla="*/ 1762898 w 1762898"/>
              <a:gd name="connsiteY3" fmla="*/ 801536 h 837633"/>
              <a:gd name="connsiteX0" fmla="*/ 0 w 1787612"/>
              <a:gd name="connsiteY0" fmla="*/ 141886 h 837010"/>
              <a:gd name="connsiteX1" fmla="*/ 741406 w 1787612"/>
              <a:gd name="connsiteY1" fmla="*/ 1842 h 837010"/>
              <a:gd name="connsiteX2" fmla="*/ 1178012 w 1787612"/>
              <a:gd name="connsiteY2" fmla="*/ 331356 h 837010"/>
              <a:gd name="connsiteX3" fmla="*/ 1787612 w 1787612"/>
              <a:gd name="connsiteY3" fmla="*/ 800913 h 837010"/>
              <a:gd name="connsiteX0" fmla="*/ 0 w 1787612"/>
              <a:gd name="connsiteY0" fmla="*/ 146060 h 841184"/>
              <a:gd name="connsiteX1" fmla="*/ 741406 w 1787612"/>
              <a:gd name="connsiteY1" fmla="*/ 6016 h 841184"/>
              <a:gd name="connsiteX2" fmla="*/ 1178012 w 1787612"/>
              <a:gd name="connsiteY2" fmla="*/ 335530 h 841184"/>
              <a:gd name="connsiteX3" fmla="*/ 1787612 w 1787612"/>
              <a:gd name="connsiteY3" fmla="*/ 805087 h 841184"/>
              <a:gd name="connsiteX0" fmla="*/ 0 w 1631094"/>
              <a:gd name="connsiteY0" fmla="*/ 146060 h 825500"/>
              <a:gd name="connsiteX1" fmla="*/ 741406 w 1631094"/>
              <a:gd name="connsiteY1" fmla="*/ 6016 h 825500"/>
              <a:gd name="connsiteX2" fmla="*/ 1178012 w 1631094"/>
              <a:gd name="connsiteY2" fmla="*/ 335530 h 825500"/>
              <a:gd name="connsiteX3" fmla="*/ 1631094 w 1631094"/>
              <a:gd name="connsiteY3" fmla="*/ 788611 h 825500"/>
              <a:gd name="connsiteX0" fmla="*/ 0 w 1631094"/>
              <a:gd name="connsiteY0" fmla="*/ 146060 h 788611"/>
              <a:gd name="connsiteX1" fmla="*/ 741406 w 1631094"/>
              <a:gd name="connsiteY1" fmla="*/ 6016 h 788611"/>
              <a:gd name="connsiteX2" fmla="*/ 1178012 w 1631094"/>
              <a:gd name="connsiteY2" fmla="*/ 335530 h 788611"/>
              <a:gd name="connsiteX3" fmla="*/ 1631094 w 1631094"/>
              <a:gd name="connsiteY3" fmla="*/ 788611 h 788611"/>
              <a:gd name="connsiteX0" fmla="*/ 0 w 1729948"/>
              <a:gd name="connsiteY0" fmla="*/ 146060 h 829800"/>
              <a:gd name="connsiteX1" fmla="*/ 741406 w 1729948"/>
              <a:gd name="connsiteY1" fmla="*/ 6016 h 829800"/>
              <a:gd name="connsiteX2" fmla="*/ 1178012 w 1729948"/>
              <a:gd name="connsiteY2" fmla="*/ 335530 h 829800"/>
              <a:gd name="connsiteX3" fmla="*/ 1729948 w 1729948"/>
              <a:gd name="connsiteY3" fmla="*/ 829800 h 829800"/>
              <a:gd name="connsiteX0" fmla="*/ 0 w 1688759"/>
              <a:gd name="connsiteY0" fmla="*/ 321283 h 823790"/>
              <a:gd name="connsiteX1" fmla="*/ 700217 w 1688759"/>
              <a:gd name="connsiteY1" fmla="*/ 6 h 823790"/>
              <a:gd name="connsiteX2" fmla="*/ 1136823 w 1688759"/>
              <a:gd name="connsiteY2" fmla="*/ 329520 h 823790"/>
              <a:gd name="connsiteX3" fmla="*/ 1688759 w 1688759"/>
              <a:gd name="connsiteY3" fmla="*/ 823790 h 82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8759" h="823790">
                <a:moveTo>
                  <a:pt x="0" y="321283"/>
                </a:moveTo>
                <a:cubicBezTo>
                  <a:pt x="289698" y="249202"/>
                  <a:pt x="510747" y="-1367"/>
                  <a:pt x="700217" y="6"/>
                </a:cubicBezTo>
                <a:cubicBezTo>
                  <a:pt x="889688" y="1379"/>
                  <a:pt x="972066" y="192223"/>
                  <a:pt x="1136823" y="329520"/>
                </a:cubicBezTo>
                <a:cubicBezTo>
                  <a:pt x="1301580" y="466817"/>
                  <a:pt x="1464965" y="661092"/>
                  <a:pt x="1688759" y="823790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 16"/>
          <p:cNvSpPr/>
          <p:nvPr/>
        </p:nvSpPr>
        <p:spPr>
          <a:xfrm>
            <a:off x="5857104" y="3554067"/>
            <a:ext cx="815546" cy="1351006"/>
          </a:xfrm>
          <a:custGeom>
            <a:avLst/>
            <a:gdLst>
              <a:gd name="connsiteX0" fmla="*/ 0 w 1326292"/>
              <a:gd name="connsiteY0" fmla="*/ 0 h 865660"/>
              <a:gd name="connsiteX1" fmla="*/ 205946 w 1326292"/>
              <a:gd name="connsiteY1" fmla="*/ 576649 h 865660"/>
              <a:gd name="connsiteX2" fmla="*/ 1120346 w 1326292"/>
              <a:gd name="connsiteY2" fmla="*/ 864973 h 865660"/>
              <a:gd name="connsiteX3" fmla="*/ 1326292 w 1326292"/>
              <a:gd name="connsiteY3" fmla="*/ 502509 h 865660"/>
              <a:gd name="connsiteX0" fmla="*/ 0 w 1326292"/>
              <a:gd name="connsiteY0" fmla="*/ 0 h 808268"/>
              <a:gd name="connsiteX1" fmla="*/ 205946 w 1326292"/>
              <a:gd name="connsiteY1" fmla="*/ 576649 h 808268"/>
              <a:gd name="connsiteX2" fmla="*/ 840260 w 1326292"/>
              <a:gd name="connsiteY2" fmla="*/ 807308 h 808268"/>
              <a:gd name="connsiteX3" fmla="*/ 1326292 w 1326292"/>
              <a:gd name="connsiteY3" fmla="*/ 502509 h 808268"/>
              <a:gd name="connsiteX0" fmla="*/ 0 w 1762898"/>
              <a:gd name="connsiteY0" fmla="*/ 0 h 822250"/>
              <a:gd name="connsiteX1" fmla="*/ 205946 w 1762898"/>
              <a:gd name="connsiteY1" fmla="*/ 576649 h 822250"/>
              <a:gd name="connsiteX2" fmla="*/ 840260 w 1762898"/>
              <a:gd name="connsiteY2" fmla="*/ 807308 h 822250"/>
              <a:gd name="connsiteX3" fmla="*/ 1762898 w 1762898"/>
              <a:gd name="connsiteY3" fmla="*/ 683741 h 822250"/>
              <a:gd name="connsiteX0" fmla="*/ 0 w 1762898"/>
              <a:gd name="connsiteY0" fmla="*/ 0 h 714569"/>
              <a:gd name="connsiteX1" fmla="*/ 205946 w 1762898"/>
              <a:gd name="connsiteY1" fmla="*/ 576649 h 714569"/>
              <a:gd name="connsiteX2" fmla="*/ 1153298 w 1762898"/>
              <a:gd name="connsiteY2" fmla="*/ 214184 h 714569"/>
              <a:gd name="connsiteX3" fmla="*/ 1762898 w 1762898"/>
              <a:gd name="connsiteY3" fmla="*/ 683741 h 714569"/>
              <a:gd name="connsiteX0" fmla="*/ 0 w 1762898"/>
              <a:gd name="connsiteY0" fmla="*/ 117795 h 837633"/>
              <a:gd name="connsiteX1" fmla="*/ 716692 w 1762898"/>
              <a:gd name="connsiteY1" fmla="*/ 2465 h 837633"/>
              <a:gd name="connsiteX2" fmla="*/ 1153298 w 1762898"/>
              <a:gd name="connsiteY2" fmla="*/ 331979 h 837633"/>
              <a:gd name="connsiteX3" fmla="*/ 1762898 w 1762898"/>
              <a:gd name="connsiteY3" fmla="*/ 801536 h 837633"/>
              <a:gd name="connsiteX0" fmla="*/ 0 w 1787612"/>
              <a:gd name="connsiteY0" fmla="*/ 141886 h 837010"/>
              <a:gd name="connsiteX1" fmla="*/ 741406 w 1787612"/>
              <a:gd name="connsiteY1" fmla="*/ 1842 h 837010"/>
              <a:gd name="connsiteX2" fmla="*/ 1178012 w 1787612"/>
              <a:gd name="connsiteY2" fmla="*/ 331356 h 837010"/>
              <a:gd name="connsiteX3" fmla="*/ 1787612 w 1787612"/>
              <a:gd name="connsiteY3" fmla="*/ 800913 h 837010"/>
              <a:gd name="connsiteX0" fmla="*/ 0 w 1787612"/>
              <a:gd name="connsiteY0" fmla="*/ 146060 h 841184"/>
              <a:gd name="connsiteX1" fmla="*/ 741406 w 1787612"/>
              <a:gd name="connsiteY1" fmla="*/ 6016 h 841184"/>
              <a:gd name="connsiteX2" fmla="*/ 1178012 w 1787612"/>
              <a:gd name="connsiteY2" fmla="*/ 335530 h 841184"/>
              <a:gd name="connsiteX3" fmla="*/ 1787612 w 1787612"/>
              <a:gd name="connsiteY3" fmla="*/ 805087 h 841184"/>
              <a:gd name="connsiteX0" fmla="*/ 0 w 1631094"/>
              <a:gd name="connsiteY0" fmla="*/ 146060 h 825500"/>
              <a:gd name="connsiteX1" fmla="*/ 741406 w 1631094"/>
              <a:gd name="connsiteY1" fmla="*/ 6016 h 825500"/>
              <a:gd name="connsiteX2" fmla="*/ 1178012 w 1631094"/>
              <a:gd name="connsiteY2" fmla="*/ 335530 h 825500"/>
              <a:gd name="connsiteX3" fmla="*/ 1631094 w 1631094"/>
              <a:gd name="connsiteY3" fmla="*/ 788611 h 825500"/>
              <a:gd name="connsiteX0" fmla="*/ 0 w 1631094"/>
              <a:gd name="connsiteY0" fmla="*/ 146060 h 788611"/>
              <a:gd name="connsiteX1" fmla="*/ 741406 w 1631094"/>
              <a:gd name="connsiteY1" fmla="*/ 6016 h 788611"/>
              <a:gd name="connsiteX2" fmla="*/ 1178012 w 1631094"/>
              <a:gd name="connsiteY2" fmla="*/ 335530 h 788611"/>
              <a:gd name="connsiteX3" fmla="*/ 1631094 w 1631094"/>
              <a:gd name="connsiteY3" fmla="*/ 788611 h 788611"/>
              <a:gd name="connsiteX0" fmla="*/ 0 w 1729948"/>
              <a:gd name="connsiteY0" fmla="*/ 146060 h 829800"/>
              <a:gd name="connsiteX1" fmla="*/ 741406 w 1729948"/>
              <a:gd name="connsiteY1" fmla="*/ 6016 h 829800"/>
              <a:gd name="connsiteX2" fmla="*/ 1178012 w 1729948"/>
              <a:gd name="connsiteY2" fmla="*/ 335530 h 829800"/>
              <a:gd name="connsiteX3" fmla="*/ 1729948 w 1729948"/>
              <a:gd name="connsiteY3" fmla="*/ 829800 h 829800"/>
              <a:gd name="connsiteX0" fmla="*/ 0 w 1688759"/>
              <a:gd name="connsiteY0" fmla="*/ 321283 h 823790"/>
              <a:gd name="connsiteX1" fmla="*/ 700217 w 1688759"/>
              <a:gd name="connsiteY1" fmla="*/ 6 h 823790"/>
              <a:gd name="connsiteX2" fmla="*/ 1136823 w 1688759"/>
              <a:gd name="connsiteY2" fmla="*/ 329520 h 823790"/>
              <a:gd name="connsiteX3" fmla="*/ 1688759 w 1688759"/>
              <a:gd name="connsiteY3" fmla="*/ 823790 h 823790"/>
              <a:gd name="connsiteX0" fmla="*/ 0 w 988542"/>
              <a:gd name="connsiteY0" fmla="*/ 0 h 823784"/>
              <a:gd name="connsiteX1" fmla="*/ 436606 w 988542"/>
              <a:gd name="connsiteY1" fmla="*/ 329514 h 823784"/>
              <a:gd name="connsiteX2" fmla="*/ 988542 w 988542"/>
              <a:gd name="connsiteY2" fmla="*/ 823784 h 823784"/>
              <a:gd name="connsiteX0" fmla="*/ 0 w 724931"/>
              <a:gd name="connsiteY0" fmla="*/ 0 h 1054443"/>
              <a:gd name="connsiteX1" fmla="*/ 172995 w 724931"/>
              <a:gd name="connsiteY1" fmla="*/ 560173 h 1054443"/>
              <a:gd name="connsiteX2" fmla="*/ 724931 w 724931"/>
              <a:gd name="connsiteY2" fmla="*/ 1054443 h 1054443"/>
              <a:gd name="connsiteX0" fmla="*/ 0 w 840260"/>
              <a:gd name="connsiteY0" fmla="*/ 0 h 1359243"/>
              <a:gd name="connsiteX1" fmla="*/ 172995 w 840260"/>
              <a:gd name="connsiteY1" fmla="*/ 560173 h 1359243"/>
              <a:gd name="connsiteX2" fmla="*/ 840260 w 840260"/>
              <a:gd name="connsiteY2" fmla="*/ 1359243 h 1359243"/>
              <a:gd name="connsiteX0" fmla="*/ 0 w 840260"/>
              <a:gd name="connsiteY0" fmla="*/ 0 h 1359243"/>
              <a:gd name="connsiteX1" fmla="*/ 172995 w 840260"/>
              <a:gd name="connsiteY1" fmla="*/ 560173 h 1359243"/>
              <a:gd name="connsiteX2" fmla="*/ 840260 w 840260"/>
              <a:gd name="connsiteY2" fmla="*/ 1359243 h 1359243"/>
              <a:gd name="connsiteX0" fmla="*/ 0 w 840260"/>
              <a:gd name="connsiteY0" fmla="*/ 0 h 1359243"/>
              <a:gd name="connsiteX1" fmla="*/ 172995 w 840260"/>
              <a:gd name="connsiteY1" fmla="*/ 560173 h 1359243"/>
              <a:gd name="connsiteX2" fmla="*/ 840260 w 840260"/>
              <a:gd name="connsiteY2" fmla="*/ 1359243 h 1359243"/>
              <a:gd name="connsiteX0" fmla="*/ 0 w 815546"/>
              <a:gd name="connsiteY0" fmla="*/ 0 h 1351006"/>
              <a:gd name="connsiteX1" fmla="*/ 148281 w 815546"/>
              <a:gd name="connsiteY1" fmla="*/ 551936 h 1351006"/>
              <a:gd name="connsiteX2" fmla="*/ 815546 w 815546"/>
              <a:gd name="connsiteY2" fmla="*/ 1351006 h 1351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546" h="1351006">
                <a:moveTo>
                  <a:pt x="0" y="0"/>
                </a:moveTo>
                <a:cubicBezTo>
                  <a:pt x="181234" y="182605"/>
                  <a:pt x="12357" y="326768"/>
                  <a:pt x="148281" y="551936"/>
                </a:cubicBezTo>
                <a:cubicBezTo>
                  <a:pt x="284205" y="777104"/>
                  <a:pt x="591752" y="1188308"/>
                  <a:pt x="815546" y="1351006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4184818" y="2362400"/>
            <a:ext cx="2339549" cy="1821365"/>
          </a:xfrm>
          <a:custGeom>
            <a:avLst/>
            <a:gdLst>
              <a:gd name="connsiteX0" fmla="*/ 0 w 1326292"/>
              <a:gd name="connsiteY0" fmla="*/ 0 h 865660"/>
              <a:gd name="connsiteX1" fmla="*/ 205946 w 1326292"/>
              <a:gd name="connsiteY1" fmla="*/ 576649 h 865660"/>
              <a:gd name="connsiteX2" fmla="*/ 1120346 w 1326292"/>
              <a:gd name="connsiteY2" fmla="*/ 864973 h 865660"/>
              <a:gd name="connsiteX3" fmla="*/ 1326292 w 1326292"/>
              <a:gd name="connsiteY3" fmla="*/ 502509 h 865660"/>
              <a:gd name="connsiteX0" fmla="*/ 0 w 1326292"/>
              <a:gd name="connsiteY0" fmla="*/ 0 h 808268"/>
              <a:gd name="connsiteX1" fmla="*/ 205946 w 1326292"/>
              <a:gd name="connsiteY1" fmla="*/ 576649 h 808268"/>
              <a:gd name="connsiteX2" fmla="*/ 840260 w 1326292"/>
              <a:gd name="connsiteY2" fmla="*/ 807308 h 808268"/>
              <a:gd name="connsiteX3" fmla="*/ 1326292 w 1326292"/>
              <a:gd name="connsiteY3" fmla="*/ 502509 h 808268"/>
              <a:gd name="connsiteX0" fmla="*/ 0 w 1762898"/>
              <a:gd name="connsiteY0" fmla="*/ 0 h 822250"/>
              <a:gd name="connsiteX1" fmla="*/ 205946 w 1762898"/>
              <a:gd name="connsiteY1" fmla="*/ 576649 h 822250"/>
              <a:gd name="connsiteX2" fmla="*/ 840260 w 1762898"/>
              <a:gd name="connsiteY2" fmla="*/ 807308 h 822250"/>
              <a:gd name="connsiteX3" fmla="*/ 1762898 w 1762898"/>
              <a:gd name="connsiteY3" fmla="*/ 683741 h 822250"/>
              <a:gd name="connsiteX0" fmla="*/ 0 w 1762898"/>
              <a:gd name="connsiteY0" fmla="*/ 0 h 714569"/>
              <a:gd name="connsiteX1" fmla="*/ 205946 w 1762898"/>
              <a:gd name="connsiteY1" fmla="*/ 576649 h 714569"/>
              <a:gd name="connsiteX2" fmla="*/ 1153298 w 1762898"/>
              <a:gd name="connsiteY2" fmla="*/ 214184 h 714569"/>
              <a:gd name="connsiteX3" fmla="*/ 1762898 w 1762898"/>
              <a:gd name="connsiteY3" fmla="*/ 683741 h 714569"/>
              <a:gd name="connsiteX0" fmla="*/ 0 w 1762898"/>
              <a:gd name="connsiteY0" fmla="*/ 117795 h 837633"/>
              <a:gd name="connsiteX1" fmla="*/ 716692 w 1762898"/>
              <a:gd name="connsiteY1" fmla="*/ 2465 h 837633"/>
              <a:gd name="connsiteX2" fmla="*/ 1153298 w 1762898"/>
              <a:gd name="connsiteY2" fmla="*/ 331979 h 837633"/>
              <a:gd name="connsiteX3" fmla="*/ 1762898 w 1762898"/>
              <a:gd name="connsiteY3" fmla="*/ 801536 h 837633"/>
              <a:gd name="connsiteX0" fmla="*/ 0 w 1787612"/>
              <a:gd name="connsiteY0" fmla="*/ 141886 h 837010"/>
              <a:gd name="connsiteX1" fmla="*/ 741406 w 1787612"/>
              <a:gd name="connsiteY1" fmla="*/ 1842 h 837010"/>
              <a:gd name="connsiteX2" fmla="*/ 1178012 w 1787612"/>
              <a:gd name="connsiteY2" fmla="*/ 331356 h 837010"/>
              <a:gd name="connsiteX3" fmla="*/ 1787612 w 1787612"/>
              <a:gd name="connsiteY3" fmla="*/ 800913 h 837010"/>
              <a:gd name="connsiteX0" fmla="*/ 0 w 1787612"/>
              <a:gd name="connsiteY0" fmla="*/ 146060 h 841184"/>
              <a:gd name="connsiteX1" fmla="*/ 741406 w 1787612"/>
              <a:gd name="connsiteY1" fmla="*/ 6016 h 841184"/>
              <a:gd name="connsiteX2" fmla="*/ 1178012 w 1787612"/>
              <a:gd name="connsiteY2" fmla="*/ 335530 h 841184"/>
              <a:gd name="connsiteX3" fmla="*/ 1787612 w 1787612"/>
              <a:gd name="connsiteY3" fmla="*/ 805087 h 841184"/>
              <a:gd name="connsiteX0" fmla="*/ 0 w 1631094"/>
              <a:gd name="connsiteY0" fmla="*/ 146060 h 825500"/>
              <a:gd name="connsiteX1" fmla="*/ 741406 w 1631094"/>
              <a:gd name="connsiteY1" fmla="*/ 6016 h 825500"/>
              <a:gd name="connsiteX2" fmla="*/ 1178012 w 1631094"/>
              <a:gd name="connsiteY2" fmla="*/ 335530 h 825500"/>
              <a:gd name="connsiteX3" fmla="*/ 1631094 w 1631094"/>
              <a:gd name="connsiteY3" fmla="*/ 788611 h 825500"/>
              <a:gd name="connsiteX0" fmla="*/ 0 w 1631094"/>
              <a:gd name="connsiteY0" fmla="*/ 146060 h 788611"/>
              <a:gd name="connsiteX1" fmla="*/ 741406 w 1631094"/>
              <a:gd name="connsiteY1" fmla="*/ 6016 h 788611"/>
              <a:gd name="connsiteX2" fmla="*/ 1178012 w 1631094"/>
              <a:gd name="connsiteY2" fmla="*/ 335530 h 788611"/>
              <a:gd name="connsiteX3" fmla="*/ 1631094 w 1631094"/>
              <a:gd name="connsiteY3" fmla="*/ 788611 h 788611"/>
              <a:gd name="connsiteX0" fmla="*/ 0 w 1729948"/>
              <a:gd name="connsiteY0" fmla="*/ 146060 h 829800"/>
              <a:gd name="connsiteX1" fmla="*/ 741406 w 1729948"/>
              <a:gd name="connsiteY1" fmla="*/ 6016 h 829800"/>
              <a:gd name="connsiteX2" fmla="*/ 1178012 w 1729948"/>
              <a:gd name="connsiteY2" fmla="*/ 335530 h 829800"/>
              <a:gd name="connsiteX3" fmla="*/ 1729948 w 1729948"/>
              <a:gd name="connsiteY3" fmla="*/ 829800 h 829800"/>
              <a:gd name="connsiteX0" fmla="*/ 0 w 1688759"/>
              <a:gd name="connsiteY0" fmla="*/ 321283 h 823790"/>
              <a:gd name="connsiteX1" fmla="*/ 700217 w 1688759"/>
              <a:gd name="connsiteY1" fmla="*/ 6 h 823790"/>
              <a:gd name="connsiteX2" fmla="*/ 1136823 w 1688759"/>
              <a:gd name="connsiteY2" fmla="*/ 329520 h 823790"/>
              <a:gd name="connsiteX3" fmla="*/ 1688759 w 1688759"/>
              <a:gd name="connsiteY3" fmla="*/ 823790 h 823790"/>
              <a:gd name="connsiteX0" fmla="*/ 0 w 1721711"/>
              <a:gd name="connsiteY0" fmla="*/ 1807356 h 1807356"/>
              <a:gd name="connsiteX1" fmla="*/ 733169 w 1721711"/>
              <a:gd name="connsiteY1" fmla="*/ 69171 h 1807356"/>
              <a:gd name="connsiteX2" fmla="*/ 1169775 w 1721711"/>
              <a:gd name="connsiteY2" fmla="*/ 398685 h 1807356"/>
              <a:gd name="connsiteX3" fmla="*/ 1721711 w 1721711"/>
              <a:gd name="connsiteY3" fmla="*/ 892955 h 1807356"/>
              <a:gd name="connsiteX0" fmla="*/ 0 w 1721711"/>
              <a:gd name="connsiteY0" fmla="*/ 1807356 h 1807356"/>
              <a:gd name="connsiteX1" fmla="*/ 733169 w 1721711"/>
              <a:gd name="connsiteY1" fmla="*/ 69171 h 1807356"/>
              <a:gd name="connsiteX2" fmla="*/ 1169775 w 1721711"/>
              <a:gd name="connsiteY2" fmla="*/ 398685 h 1807356"/>
              <a:gd name="connsiteX3" fmla="*/ 1721711 w 1721711"/>
              <a:gd name="connsiteY3" fmla="*/ 892955 h 1807356"/>
              <a:gd name="connsiteX0" fmla="*/ 0 w 1721711"/>
              <a:gd name="connsiteY0" fmla="*/ 1742218 h 1742218"/>
              <a:gd name="connsiteX1" fmla="*/ 172998 w 1721711"/>
              <a:gd name="connsiteY1" fmla="*/ 557026 h 1742218"/>
              <a:gd name="connsiteX2" fmla="*/ 733169 w 1721711"/>
              <a:gd name="connsiteY2" fmla="*/ 4033 h 1742218"/>
              <a:gd name="connsiteX3" fmla="*/ 1169775 w 1721711"/>
              <a:gd name="connsiteY3" fmla="*/ 333547 h 1742218"/>
              <a:gd name="connsiteX4" fmla="*/ 1721711 w 1721711"/>
              <a:gd name="connsiteY4" fmla="*/ 827817 h 1742218"/>
              <a:gd name="connsiteX0" fmla="*/ 0 w 2224219"/>
              <a:gd name="connsiteY0" fmla="*/ 1741843 h 1741843"/>
              <a:gd name="connsiteX1" fmla="*/ 172998 w 2224219"/>
              <a:gd name="connsiteY1" fmla="*/ 556651 h 1741843"/>
              <a:gd name="connsiteX2" fmla="*/ 733169 w 2224219"/>
              <a:gd name="connsiteY2" fmla="*/ 3658 h 1741843"/>
              <a:gd name="connsiteX3" fmla="*/ 1169775 w 2224219"/>
              <a:gd name="connsiteY3" fmla="*/ 333172 h 1741843"/>
              <a:gd name="connsiteX4" fmla="*/ 2224219 w 2224219"/>
              <a:gd name="connsiteY4" fmla="*/ 662685 h 1741843"/>
              <a:gd name="connsiteX0" fmla="*/ 0 w 2224219"/>
              <a:gd name="connsiteY0" fmla="*/ 1829603 h 1829603"/>
              <a:gd name="connsiteX1" fmla="*/ 172998 w 2224219"/>
              <a:gd name="connsiteY1" fmla="*/ 644411 h 1829603"/>
              <a:gd name="connsiteX2" fmla="*/ 733169 w 2224219"/>
              <a:gd name="connsiteY2" fmla="*/ 91418 h 1829603"/>
              <a:gd name="connsiteX3" fmla="*/ 1532240 w 2224219"/>
              <a:gd name="connsiteY3" fmla="*/ 66705 h 1829603"/>
              <a:gd name="connsiteX4" fmla="*/ 2224219 w 2224219"/>
              <a:gd name="connsiteY4" fmla="*/ 750445 h 1829603"/>
              <a:gd name="connsiteX0" fmla="*/ 0 w 2339549"/>
              <a:gd name="connsiteY0" fmla="*/ 1821365 h 1821365"/>
              <a:gd name="connsiteX1" fmla="*/ 288328 w 2339549"/>
              <a:gd name="connsiteY1" fmla="*/ 644411 h 1821365"/>
              <a:gd name="connsiteX2" fmla="*/ 848499 w 2339549"/>
              <a:gd name="connsiteY2" fmla="*/ 91418 h 1821365"/>
              <a:gd name="connsiteX3" fmla="*/ 1647570 w 2339549"/>
              <a:gd name="connsiteY3" fmla="*/ 66705 h 1821365"/>
              <a:gd name="connsiteX4" fmla="*/ 2339549 w 2339549"/>
              <a:gd name="connsiteY4" fmla="*/ 750445 h 1821365"/>
              <a:gd name="connsiteX0" fmla="*/ 0 w 2339549"/>
              <a:gd name="connsiteY0" fmla="*/ 1821365 h 1821365"/>
              <a:gd name="connsiteX1" fmla="*/ 288328 w 2339549"/>
              <a:gd name="connsiteY1" fmla="*/ 644411 h 1821365"/>
              <a:gd name="connsiteX2" fmla="*/ 848499 w 2339549"/>
              <a:gd name="connsiteY2" fmla="*/ 91418 h 1821365"/>
              <a:gd name="connsiteX3" fmla="*/ 1647570 w 2339549"/>
              <a:gd name="connsiteY3" fmla="*/ 66705 h 1821365"/>
              <a:gd name="connsiteX4" fmla="*/ 2339549 w 2339549"/>
              <a:gd name="connsiteY4" fmla="*/ 750445 h 1821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9549" h="1821365">
                <a:moveTo>
                  <a:pt x="0" y="1821365"/>
                </a:moveTo>
                <a:cubicBezTo>
                  <a:pt x="2747" y="1637563"/>
                  <a:pt x="166133" y="934108"/>
                  <a:pt x="288328" y="644411"/>
                </a:cubicBezTo>
                <a:cubicBezTo>
                  <a:pt x="410523" y="354714"/>
                  <a:pt x="621959" y="187702"/>
                  <a:pt x="848499" y="91418"/>
                </a:cubicBezTo>
                <a:cubicBezTo>
                  <a:pt x="1075039" y="-4866"/>
                  <a:pt x="1399062" y="-43133"/>
                  <a:pt x="1647570" y="66705"/>
                </a:cubicBezTo>
                <a:cubicBezTo>
                  <a:pt x="1896078" y="176543"/>
                  <a:pt x="2115755" y="587747"/>
                  <a:pt x="2339549" y="750445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2" t="31254" r="1629" b="33957"/>
          <a:stretch/>
        </p:blipFill>
        <p:spPr>
          <a:xfrm>
            <a:off x="7708516" y="3083818"/>
            <a:ext cx="1359243" cy="206769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227308" y="2170410"/>
            <a:ext cx="1411180" cy="494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Trawl Survey</a:t>
            </a:r>
            <a:endParaRPr lang="en-US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7682547" y="2661001"/>
            <a:ext cx="1411180" cy="494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Trawl Fishery</a:t>
            </a:r>
            <a:endParaRPr lang="en-US" b="0" dirty="0"/>
          </a:p>
        </p:txBody>
      </p:sp>
      <p:sp>
        <p:nvSpPr>
          <p:cNvPr id="21" name="Freeform 20"/>
          <p:cNvSpPr/>
          <p:nvPr/>
        </p:nvSpPr>
        <p:spPr>
          <a:xfrm>
            <a:off x="5936636" y="3632498"/>
            <a:ext cx="2248930" cy="271849"/>
          </a:xfrm>
          <a:custGeom>
            <a:avLst/>
            <a:gdLst>
              <a:gd name="connsiteX0" fmla="*/ 0 w 1326292"/>
              <a:gd name="connsiteY0" fmla="*/ 0 h 865660"/>
              <a:gd name="connsiteX1" fmla="*/ 205946 w 1326292"/>
              <a:gd name="connsiteY1" fmla="*/ 576649 h 865660"/>
              <a:gd name="connsiteX2" fmla="*/ 1120346 w 1326292"/>
              <a:gd name="connsiteY2" fmla="*/ 864973 h 865660"/>
              <a:gd name="connsiteX3" fmla="*/ 1326292 w 1326292"/>
              <a:gd name="connsiteY3" fmla="*/ 502509 h 865660"/>
              <a:gd name="connsiteX0" fmla="*/ 0 w 1326292"/>
              <a:gd name="connsiteY0" fmla="*/ 0 h 808268"/>
              <a:gd name="connsiteX1" fmla="*/ 205946 w 1326292"/>
              <a:gd name="connsiteY1" fmla="*/ 576649 h 808268"/>
              <a:gd name="connsiteX2" fmla="*/ 840260 w 1326292"/>
              <a:gd name="connsiteY2" fmla="*/ 807308 h 808268"/>
              <a:gd name="connsiteX3" fmla="*/ 1326292 w 1326292"/>
              <a:gd name="connsiteY3" fmla="*/ 502509 h 808268"/>
              <a:gd name="connsiteX0" fmla="*/ 0 w 1762898"/>
              <a:gd name="connsiteY0" fmla="*/ 0 h 822250"/>
              <a:gd name="connsiteX1" fmla="*/ 205946 w 1762898"/>
              <a:gd name="connsiteY1" fmla="*/ 576649 h 822250"/>
              <a:gd name="connsiteX2" fmla="*/ 840260 w 1762898"/>
              <a:gd name="connsiteY2" fmla="*/ 807308 h 822250"/>
              <a:gd name="connsiteX3" fmla="*/ 1762898 w 1762898"/>
              <a:gd name="connsiteY3" fmla="*/ 683741 h 822250"/>
              <a:gd name="connsiteX0" fmla="*/ 0 w 1762898"/>
              <a:gd name="connsiteY0" fmla="*/ 0 h 714569"/>
              <a:gd name="connsiteX1" fmla="*/ 205946 w 1762898"/>
              <a:gd name="connsiteY1" fmla="*/ 576649 h 714569"/>
              <a:gd name="connsiteX2" fmla="*/ 1153298 w 1762898"/>
              <a:gd name="connsiteY2" fmla="*/ 214184 h 714569"/>
              <a:gd name="connsiteX3" fmla="*/ 1762898 w 1762898"/>
              <a:gd name="connsiteY3" fmla="*/ 683741 h 714569"/>
              <a:gd name="connsiteX0" fmla="*/ 0 w 1762898"/>
              <a:gd name="connsiteY0" fmla="*/ 117795 h 837633"/>
              <a:gd name="connsiteX1" fmla="*/ 716692 w 1762898"/>
              <a:gd name="connsiteY1" fmla="*/ 2465 h 837633"/>
              <a:gd name="connsiteX2" fmla="*/ 1153298 w 1762898"/>
              <a:gd name="connsiteY2" fmla="*/ 331979 h 837633"/>
              <a:gd name="connsiteX3" fmla="*/ 1762898 w 1762898"/>
              <a:gd name="connsiteY3" fmla="*/ 801536 h 837633"/>
              <a:gd name="connsiteX0" fmla="*/ 0 w 1787612"/>
              <a:gd name="connsiteY0" fmla="*/ 141886 h 837010"/>
              <a:gd name="connsiteX1" fmla="*/ 741406 w 1787612"/>
              <a:gd name="connsiteY1" fmla="*/ 1842 h 837010"/>
              <a:gd name="connsiteX2" fmla="*/ 1178012 w 1787612"/>
              <a:gd name="connsiteY2" fmla="*/ 331356 h 837010"/>
              <a:gd name="connsiteX3" fmla="*/ 1787612 w 1787612"/>
              <a:gd name="connsiteY3" fmla="*/ 800913 h 837010"/>
              <a:gd name="connsiteX0" fmla="*/ 0 w 1787612"/>
              <a:gd name="connsiteY0" fmla="*/ 146060 h 841184"/>
              <a:gd name="connsiteX1" fmla="*/ 741406 w 1787612"/>
              <a:gd name="connsiteY1" fmla="*/ 6016 h 841184"/>
              <a:gd name="connsiteX2" fmla="*/ 1178012 w 1787612"/>
              <a:gd name="connsiteY2" fmla="*/ 335530 h 841184"/>
              <a:gd name="connsiteX3" fmla="*/ 1787612 w 1787612"/>
              <a:gd name="connsiteY3" fmla="*/ 805087 h 841184"/>
              <a:gd name="connsiteX0" fmla="*/ 0 w 1631094"/>
              <a:gd name="connsiteY0" fmla="*/ 146060 h 825500"/>
              <a:gd name="connsiteX1" fmla="*/ 741406 w 1631094"/>
              <a:gd name="connsiteY1" fmla="*/ 6016 h 825500"/>
              <a:gd name="connsiteX2" fmla="*/ 1178012 w 1631094"/>
              <a:gd name="connsiteY2" fmla="*/ 335530 h 825500"/>
              <a:gd name="connsiteX3" fmla="*/ 1631094 w 1631094"/>
              <a:gd name="connsiteY3" fmla="*/ 788611 h 825500"/>
              <a:gd name="connsiteX0" fmla="*/ 0 w 1631094"/>
              <a:gd name="connsiteY0" fmla="*/ 146060 h 788611"/>
              <a:gd name="connsiteX1" fmla="*/ 741406 w 1631094"/>
              <a:gd name="connsiteY1" fmla="*/ 6016 h 788611"/>
              <a:gd name="connsiteX2" fmla="*/ 1178012 w 1631094"/>
              <a:gd name="connsiteY2" fmla="*/ 335530 h 788611"/>
              <a:gd name="connsiteX3" fmla="*/ 1631094 w 1631094"/>
              <a:gd name="connsiteY3" fmla="*/ 788611 h 788611"/>
              <a:gd name="connsiteX0" fmla="*/ 0 w 1729948"/>
              <a:gd name="connsiteY0" fmla="*/ 146060 h 829800"/>
              <a:gd name="connsiteX1" fmla="*/ 741406 w 1729948"/>
              <a:gd name="connsiteY1" fmla="*/ 6016 h 829800"/>
              <a:gd name="connsiteX2" fmla="*/ 1178012 w 1729948"/>
              <a:gd name="connsiteY2" fmla="*/ 335530 h 829800"/>
              <a:gd name="connsiteX3" fmla="*/ 1729948 w 1729948"/>
              <a:gd name="connsiteY3" fmla="*/ 829800 h 829800"/>
              <a:gd name="connsiteX0" fmla="*/ 0 w 1688759"/>
              <a:gd name="connsiteY0" fmla="*/ 321283 h 823790"/>
              <a:gd name="connsiteX1" fmla="*/ 700217 w 1688759"/>
              <a:gd name="connsiteY1" fmla="*/ 6 h 823790"/>
              <a:gd name="connsiteX2" fmla="*/ 1136823 w 1688759"/>
              <a:gd name="connsiteY2" fmla="*/ 329520 h 823790"/>
              <a:gd name="connsiteX3" fmla="*/ 1688759 w 1688759"/>
              <a:gd name="connsiteY3" fmla="*/ 823790 h 823790"/>
              <a:gd name="connsiteX0" fmla="*/ 0 w 988542"/>
              <a:gd name="connsiteY0" fmla="*/ 0 h 823784"/>
              <a:gd name="connsiteX1" fmla="*/ 436606 w 988542"/>
              <a:gd name="connsiteY1" fmla="*/ 329514 h 823784"/>
              <a:gd name="connsiteX2" fmla="*/ 988542 w 988542"/>
              <a:gd name="connsiteY2" fmla="*/ 823784 h 823784"/>
              <a:gd name="connsiteX0" fmla="*/ 0 w 724931"/>
              <a:gd name="connsiteY0" fmla="*/ 0 h 1054443"/>
              <a:gd name="connsiteX1" fmla="*/ 172995 w 724931"/>
              <a:gd name="connsiteY1" fmla="*/ 560173 h 1054443"/>
              <a:gd name="connsiteX2" fmla="*/ 724931 w 724931"/>
              <a:gd name="connsiteY2" fmla="*/ 1054443 h 1054443"/>
              <a:gd name="connsiteX0" fmla="*/ 0 w 840260"/>
              <a:gd name="connsiteY0" fmla="*/ 0 h 1359243"/>
              <a:gd name="connsiteX1" fmla="*/ 172995 w 840260"/>
              <a:gd name="connsiteY1" fmla="*/ 560173 h 1359243"/>
              <a:gd name="connsiteX2" fmla="*/ 840260 w 840260"/>
              <a:gd name="connsiteY2" fmla="*/ 1359243 h 1359243"/>
              <a:gd name="connsiteX0" fmla="*/ 0 w 840260"/>
              <a:gd name="connsiteY0" fmla="*/ 0 h 1359243"/>
              <a:gd name="connsiteX1" fmla="*/ 172995 w 840260"/>
              <a:gd name="connsiteY1" fmla="*/ 560173 h 1359243"/>
              <a:gd name="connsiteX2" fmla="*/ 840260 w 840260"/>
              <a:gd name="connsiteY2" fmla="*/ 1359243 h 1359243"/>
              <a:gd name="connsiteX0" fmla="*/ 0 w 840260"/>
              <a:gd name="connsiteY0" fmla="*/ 0 h 1359243"/>
              <a:gd name="connsiteX1" fmla="*/ 172995 w 840260"/>
              <a:gd name="connsiteY1" fmla="*/ 560173 h 1359243"/>
              <a:gd name="connsiteX2" fmla="*/ 840260 w 840260"/>
              <a:gd name="connsiteY2" fmla="*/ 1359243 h 1359243"/>
              <a:gd name="connsiteX0" fmla="*/ 0 w 815546"/>
              <a:gd name="connsiteY0" fmla="*/ 0 h 1351006"/>
              <a:gd name="connsiteX1" fmla="*/ 148281 w 815546"/>
              <a:gd name="connsiteY1" fmla="*/ 551936 h 1351006"/>
              <a:gd name="connsiteX2" fmla="*/ 815546 w 815546"/>
              <a:gd name="connsiteY2" fmla="*/ 1351006 h 1351006"/>
              <a:gd name="connsiteX0" fmla="*/ 0 w 2248930"/>
              <a:gd name="connsiteY0" fmla="*/ 562450 h 834299"/>
              <a:gd name="connsiteX1" fmla="*/ 1581665 w 2248930"/>
              <a:gd name="connsiteY1" fmla="*/ 35229 h 834299"/>
              <a:gd name="connsiteX2" fmla="*/ 2248930 w 2248930"/>
              <a:gd name="connsiteY2" fmla="*/ 834299 h 834299"/>
              <a:gd name="connsiteX0" fmla="*/ 0 w 2248930"/>
              <a:gd name="connsiteY0" fmla="*/ 0 h 275849"/>
              <a:gd name="connsiteX1" fmla="*/ 1342768 w 2248930"/>
              <a:gd name="connsiteY1" fmla="*/ 189471 h 275849"/>
              <a:gd name="connsiteX2" fmla="*/ 2248930 w 2248930"/>
              <a:gd name="connsiteY2" fmla="*/ 271849 h 275849"/>
              <a:gd name="connsiteX0" fmla="*/ 0 w 2248930"/>
              <a:gd name="connsiteY0" fmla="*/ 0 h 271849"/>
              <a:gd name="connsiteX1" fmla="*/ 1342768 w 2248930"/>
              <a:gd name="connsiteY1" fmla="*/ 189471 h 271849"/>
              <a:gd name="connsiteX2" fmla="*/ 2248930 w 2248930"/>
              <a:gd name="connsiteY2" fmla="*/ 271849 h 271849"/>
              <a:gd name="connsiteX0" fmla="*/ 0 w 2248930"/>
              <a:gd name="connsiteY0" fmla="*/ 0 h 271849"/>
              <a:gd name="connsiteX1" fmla="*/ 1342768 w 2248930"/>
              <a:gd name="connsiteY1" fmla="*/ 189471 h 271849"/>
              <a:gd name="connsiteX2" fmla="*/ 2248930 w 2248930"/>
              <a:gd name="connsiteY2" fmla="*/ 271849 h 271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48930" h="271849">
                <a:moveTo>
                  <a:pt x="0" y="0"/>
                </a:moveTo>
                <a:cubicBezTo>
                  <a:pt x="181234" y="182605"/>
                  <a:pt x="1107990" y="129060"/>
                  <a:pt x="1342768" y="189471"/>
                </a:cubicBezTo>
                <a:cubicBezTo>
                  <a:pt x="1602259" y="225168"/>
                  <a:pt x="2025136" y="109151"/>
                  <a:pt x="2248930" y="271849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800476" y="1725157"/>
            <a:ext cx="1200323" cy="952026"/>
            <a:chOff x="365218" y="4126344"/>
            <a:chExt cx="864206" cy="726754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96" t="1317" r="46258" b="82776"/>
            <a:stretch/>
          </p:blipFill>
          <p:spPr>
            <a:xfrm>
              <a:off x="365218" y="4126344"/>
              <a:ext cx="864206" cy="593938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96" t="61351" r="46258" b="34650"/>
            <a:stretch/>
          </p:blipFill>
          <p:spPr>
            <a:xfrm>
              <a:off x="365218" y="4703805"/>
              <a:ext cx="864206" cy="14929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" name="TextBox 23"/>
          <p:cNvSpPr txBox="1"/>
          <p:nvPr/>
        </p:nvSpPr>
        <p:spPr>
          <a:xfrm>
            <a:off x="7708516" y="1349071"/>
            <a:ext cx="1411180" cy="494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LL Survey</a:t>
            </a:r>
            <a:endParaRPr lang="en-US" b="0" dirty="0"/>
          </a:p>
        </p:txBody>
      </p:sp>
      <p:sp>
        <p:nvSpPr>
          <p:cNvPr id="25" name="Freeform 24"/>
          <p:cNvSpPr/>
          <p:nvPr/>
        </p:nvSpPr>
        <p:spPr>
          <a:xfrm>
            <a:off x="5782454" y="1592515"/>
            <a:ext cx="2496068" cy="841062"/>
          </a:xfrm>
          <a:custGeom>
            <a:avLst/>
            <a:gdLst>
              <a:gd name="connsiteX0" fmla="*/ 0 w 1326292"/>
              <a:gd name="connsiteY0" fmla="*/ 0 h 865660"/>
              <a:gd name="connsiteX1" fmla="*/ 205946 w 1326292"/>
              <a:gd name="connsiteY1" fmla="*/ 576649 h 865660"/>
              <a:gd name="connsiteX2" fmla="*/ 1120346 w 1326292"/>
              <a:gd name="connsiteY2" fmla="*/ 864973 h 865660"/>
              <a:gd name="connsiteX3" fmla="*/ 1326292 w 1326292"/>
              <a:gd name="connsiteY3" fmla="*/ 502509 h 865660"/>
              <a:gd name="connsiteX0" fmla="*/ 0 w 1326292"/>
              <a:gd name="connsiteY0" fmla="*/ 0 h 808268"/>
              <a:gd name="connsiteX1" fmla="*/ 205946 w 1326292"/>
              <a:gd name="connsiteY1" fmla="*/ 576649 h 808268"/>
              <a:gd name="connsiteX2" fmla="*/ 840260 w 1326292"/>
              <a:gd name="connsiteY2" fmla="*/ 807308 h 808268"/>
              <a:gd name="connsiteX3" fmla="*/ 1326292 w 1326292"/>
              <a:gd name="connsiteY3" fmla="*/ 502509 h 808268"/>
              <a:gd name="connsiteX0" fmla="*/ 0 w 1762898"/>
              <a:gd name="connsiteY0" fmla="*/ 0 h 822250"/>
              <a:gd name="connsiteX1" fmla="*/ 205946 w 1762898"/>
              <a:gd name="connsiteY1" fmla="*/ 576649 h 822250"/>
              <a:gd name="connsiteX2" fmla="*/ 840260 w 1762898"/>
              <a:gd name="connsiteY2" fmla="*/ 807308 h 822250"/>
              <a:gd name="connsiteX3" fmla="*/ 1762898 w 1762898"/>
              <a:gd name="connsiteY3" fmla="*/ 683741 h 822250"/>
              <a:gd name="connsiteX0" fmla="*/ 0 w 1762898"/>
              <a:gd name="connsiteY0" fmla="*/ 0 h 714569"/>
              <a:gd name="connsiteX1" fmla="*/ 205946 w 1762898"/>
              <a:gd name="connsiteY1" fmla="*/ 576649 h 714569"/>
              <a:gd name="connsiteX2" fmla="*/ 1153298 w 1762898"/>
              <a:gd name="connsiteY2" fmla="*/ 214184 h 714569"/>
              <a:gd name="connsiteX3" fmla="*/ 1762898 w 1762898"/>
              <a:gd name="connsiteY3" fmla="*/ 683741 h 714569"/>
              <a:gd name="connsiteX0" fmla="*/ 0 w 1762898"/>
              <a:gd name="connsiteY0" fmla="*/ 117795 h 837633"/>
              <a:gd name="connsiteX1" fmla="*/ 716692 w 1762898"/>
              <a:gd name="connsiteY1" fmla="*/ 2465 h 837633"/>
              <a:gd name="connsiteX2" fmla="*/ 1153298 w 1762898"/>
              <a:gd name="connsiteY2" fmla="*/ 331979 h 837633"/>
              <a:gd name="connsiteX3" fmla="*/ 1762898 w 1762898"/>
              <a:gd name="connsiteY3" fmla="*/ 801536 h 837633"/>
              <a:gd name="connsiteX0" fmla="*/ 0 w 1787612"/>
              <a:gd name="connsiteY0" fmla="*/ 141886 h 837010"/>
              <a:gd name="connsiteX1" fmla="*/ 741406 w 1787612"/>
              <a:gd name="connsiteY1" fmla="*/ 1842 h 837010"/>
              <a:gd name="connsiteX2" fmla="*/ 1178012 w 1787612"/>
              <a:gd name="connsiteY2" fmla="*/ 331356 h 837010"/>
              <a:gd name="connsiteX3" fmla="*/ 1787612 w 1787612"/>
              <a:gd name="connsiteY3" fmla="*/ 800913 h 837010"/>
              <a:gd name="connsiteX0" fmla="*/ 0 w 1787612"/>
              <a:gd name="connsiteY0" fmla="*/ 146060 h 841184"/>
              <a:gd name="connsiteX1" fmla="*/ 741406 w 1787612"/>
              <a:gd name="connsiteY1" fmla="*/ 6016 h 841184"/>
              <a:gd name="connsiteX2" fmla="*/ 1178012 w 1787612"/>
              <a:gd name="connsiteY2" fmla="*/ 335530 h 841184"/>
              <a:gd name="connsiteX3" fmla="*/ 1787612 w 1787612"/>
              <a:gd name="connsiteY3" fmla="*/ 805087 h 841184"/>
              <a:gd name="connsiteX0" fmla="*/ 0 w 1631094"/>
              <a:gd name="connsiteY0" fmla="*/ 146060 h 825500"/>
              <a:gd name="connsiteX1" fmla="*/ 741406 w 1631094"/>
              <a:gd name="connsiteY1" fmla="*/ 6016 h 825500"/>
              <a:gd name="connsiteX2" fmla="*/ 1178012 w 1631094"/>
              <a:gd name="connsiteY2" fmla="*/ 335530 h 825500"/>
              <a:gd name="connsiteX3" fmla="*/ 1631094 w 1631094"/>
              <a:gd name="connsiteY3" fmla="*/ 788611 h 825500"/>
              <a:gd name="connsiteX0" fmla="*/ 0 w 1631094"/>
              <a:gd name="connsiteY0" fmla="*/ 146060 h 788611"/>
              <a:gd name="connsiteX1" fmla="*/ 741406 w 1631094"/>
              <a:gd name="connsiteY1" fmla="*/ 6016 h 788611"/>
              <a:gd name="connsiteX2" fmla="*/ 1178012 w 1631094"/>
              <a:gd name="connsiteY2" fmla="*/ 335530 h 788611"/>
              <a:gd name="connsiteX3" fmla="*/ 1631094 w 1631094"/>
              <a:gd name="connsiteY3" fmla="*/ 788611 h 788611"/>
              <a:gd name="connsiteX0" fmla="*/ 0 w 1729948"/>
              <a:gd name="connsiteY0" fmla="*/ 146060 h 829800"/>
              <a:gd name="connsiteX1" fmla="*/ 741406 w 1729948"/>
              <a:gd name="connsiteY1" fmla="*/ 6016 h 829800"/>
              <a:gd name="connsiteX2" fmla="*/ 1178012 w 1729948"/>
              <a:gd name="connsiteY2" fmla="*/ 335530 h 829800"/>
              <a:gd name="connsiteX3" fmla="*/ 1729948 w 1729948"/>
              <a:gd name="connsiteY3" fmla="*/ 829800 h 829800"/>
              <a:gd name="connsiteX0" fmla="*/ 0 w 1688759"/>
              <a:gd name="connsiteY0" fmla="*/ 321283 h 823790"/>
              <a:gd name="connsiteX1" fmla="*/ 700217 w 1688759"/>
              <a:gd name="connsiteY1" fmla="*/ 6 h 823790"/>
              <a:gd name="connsiteX2" fmla="*/ 1136823 w 1688759"/>
              <a:gd name="connsiteY2" fmla="*/ 329520 h 823790"/>
              <a:gd name="connsiteX3" fmla="*/ 1688759 w 1688759"/>
              <a:gd name="connsiteY3" fmla="*/ 823790 h 823790"/>
              <a:gd name="connsiteX0" fmla="*/ 0 w 1721711"/>
              <a:gd name="connsiteY0" fmla="*/ 1807356 h 1807356"/>
              <a:gd name="connsiteX1" fmla="*/ 733169 w 1721711"/>
              <a:gd name="connsiteY1" fmla="*/ 69171 h 1807356"/>
              <a:gd name="connsiteX2" fmla="*/ 1169775 w 1721711"/>
              <a:gd name="connsiteY2" fmla="*/ 398685 h 1807356"/>
              <a:gd name="connsiteX3" fmla="*/ 1721711 w 1721711"/>
              <a:gd name="connsiteY3" fmla="*/ 892955 h 1807356"/>
              <a:gd name="connsiteX0" fmla="*/ 0 w 1721711"/>
              <a:gd name="connsiteY0" fmla="*/ 1807356 h 1807356"/>
              <a:gd name="connsiteX1" fmla="*/ 733169 w 1721711"/>
              <a:gd name="connsiteY1" fmla="*/ 69171 h 1807356"/>
              <a:gd name="connsiteX2" fmla="*/ 1169775 w 1721711"/>
              <a:gd name="connsiteY2" fmla="*/ 398685 h 1807356"/>
              <a:gd name="connsiteX3" fmla="*/ 1721711 w 1721711"/>
              <a:gd name="connsiteY3" fmla="*/ 892955 h 1807356"/>
              <a:gd name="connsiteX0" fmla="*/ 0 w 1721711"/>
              <a:gd name="connsiteY0" fmla="*/ 1742218 h 1742218"/>
              <a:gd name="connsiteX1" fmla="*/ 172998 w 1721711"/>
              <a:gd name="connsiteY1" fmla="*/ 557026 h 1742218"/>
              <a:gd name="connsiteX2" fmla="*/ 733169 w 1721711"/>
              <a:gd name="connsiteY2" fmla="*/ 4033 h 1742218"/>
              <a:gd name="connsiteX3" fmla="*/ 1169775 w 1721711"/>
              <a:gd name="connsiteY3" fmla="*/ 333547 h 1742218"/>
              <a:gd name="connsiteX4" fmla="*/ 1721711 w 1721711"/>
              <a:gd name="connsiteY4" fmla="*/ 827817 h 1742218"/>
              <a:gd name="connsiteX0" fmla="*/ 0 w 2224219"/>
              <a:gd name="connsiteY0" fmla="*/ 1741843 h 1741843"/>
              <a:gd name="connsiteX1" fmla="*/ 172998 w 2224219"/>
              <a:gd name="connsiteY1" fmla="*/ 556651 h 1741843"/>
              <a:gd name="connsiteX2" fmla="*/ 733169 w 2224219"/>
              <a:gd name="connsiteY2" fmla="*/ 3658 h 1741843"/>
              <a:gd name="connsiteX3" fmla="*/ 1169775 w 2224219"/>
              <a:gd name="connsiteY3" fmla="*/ 333172 h 1741843"/>
              <a:gd name="connsiteX4" fmla="*/ 2224219 w 2224219"/>
              <a:gd name="connsiteY4" fmla="*/ 662685 h 1741843"/>
              <a:gd name="connsiteX0" fmla="*/ 0 w 2224219"/>
              <a:gd name="connsiteY0" fmla="*/ 1829603 h 1829603"/>
              <a:gd name="connsiteX1" fmla="*/ 172998 w 2224219"/>
              <a:gd name="connsiteY1" fmla="*/ 644411 h 1829603"/>
              <a:gd name="connsiteX2" fmla="*/ 733169 w 2224219"/>
              <a:gd name="connsiteY2" fmla="*/ 91418 h 1829603"/>
              <a:gd name="connsiteX3" fmla="*/ 1532240 w 2224219"/>
              <a:gd name="connsiteY3" fmla="*/ 66705 h 1829603"/>
              <a:gd name="connsiteX4" fmla="*/ 2224219 w 2224219"/>
              <a:gd name="connsiteY4" fmla="*/ 750445 h 1829603"/>
              <a:gd name="connsiteX0" fmla="*/ 0 w 2339549"/>
              <a:gd name="connsiteY0" fmla="*/ 1821365 h 1821365"/>
              <a:gd name="connsiteX1" fmla="*/ 288328 w 2339549"/>
              <a:gd name="connsiteY1" fmla="*/ 644411 h 1821365"/>
              <a:gd name="connsiteX2" fmla="*/ 848499 w 2339549"/>
              <a:gd name="connsiteY2" fmla="*/ 91418 h 1821365"/>
              <a:gd name="connsiteX3" fmla="*/ 1647570 w 2339549"/>
              <a:gd name="connsiteY3" fmla="*/ 66705 h 1821365"/>
              <a:gd name="connsiteX4" fmla="*/ 2339549 w 2339549"/>
              <a:gd name="connsiteY4" fmla="*/ 750445 h 1821365"/>
              <a:gd name="connsiteX0" fmla="*/ 0 w 2339549"/>
              <a:gd name="connsiteY0" fmla="*/ 1821365 h 1821365"/>
              <a:gd name="connsiteX1" fmla="*/ 288328 w 2339549"/>
              <a:gd name="connsiteY1" fmla="*/ 644411 h 1821365"/>
              <a:gd name="connsiteX2" fmla="*/ 848499 w 2339549"/>
              <a:gd name="connsiteY2" fmla="*/ 91418 h 1821365"/>
              <a:gd name="connsiteX3" fmla="*/ 1647570 w 2339549"/>
              <a:gd name="connsiteY3" fmla="*/ 66705 h 1821365"/>
              <a:gd name="connsiteX4" fmla="*/ 2339549 w 2339549"/>
              <a:gd name="connsiteY4" fmla="*/ 750445 h 1821365"/>
              <a:gd name="connsiteX0" fmla="*/ 0 w 2496068"/>
              <a:gd name="connsiteY0" fmla="*/ 841062 h 841062"/>
              <a:gd name="connsiteX1" fmla="*/ 444847 w 2496068"/>
              <a:gd name="connsiteY1" fmla="*/ 644411 h 841062"/>
              <a:gd name="connsiteX2" fmla="*/ 1005018 w 2496068"/>
              <a:gd name="connsiteY2" fmla="*/ 91418 h 841062"/>
              <a:gd name="connsiteX3" fmla="*/ 1804089 w 2496068"/>
              <a:gd name="connsiteY3" fmla="*/ 66705 h 841062"/>
              <a:gd name="connsiteX4" fmla="*/ 2496068 w 2496068"/>
              <a:gd name="connsiteY4" fmla="*/ 750445 h 841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068" h="841062">
                <a:moveTo>
                  <a:pt x="0" y="841062"/>
                </a:moveTo>
                <a:cubicBezTo>
                  <a:pt x="2747" y="657260"/>
                  <a:pt x="277344" y="769352"/>
                  <a:pt x="444847" y="644411"/>
                </a:cubicBezTo>
                <a:cubicBezTo>
                  <a:pt x="612350" y="519470"/>
                  <a:pt x="778478" y="187702"/>
                  <a:pt x="1005018" y="91418"/>
                </a:cubicBezTo>
                <a:cubicBezTo>
                  <a:pt x="1231558" y="-4866"/>
                  <a:pt x="1555581" y="-43133"/>
                  <a:pt x="1804089" y="66705"/>
                </a:cubicBezTo>
                <a:cubicBezTo>
                  <a:pt x="2052597" y="176543"/>
                  <a:pt x="2272274" y="587747"/>
                  <a:pt x="2496068" y="750445"/>
                </a:cubicBezTo>
              </a:path>
            </a:pathLst>
          </a:custGeom>
          <a:noFill/>
          <a:ln>
            <a:solidFill>
              <a:schemeClr val="accent3">
                <a:lumMod val="75000"/>
              </a:schemeClr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2"/>
            <a:ext cx="8224253" cy="5440947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Is there any evidence of recent recruitment in data? 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smtClean="0"/>
              <a:t>Consistent underestimation of recent age +3 abundance</a:t>
            </a:r>
          </a:p>
          <a:p>
            <a:r>
              <a:rPr lang="en-US" sz="2000" dirty="0"/>
              <a:t>Estimated mean age &gt; observed mean </a:t>
            </a:r>
            <a:r>
              <a:rPr lang="en-US" sz="2000" dirty="0" smtClean="0"/>
              <a:t>age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15</a:t>
            </a:fld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5" t="1199" r="23324" b="34439"/>
          <a:stretch/>
        </p:blipFill>
        <p:spPr>
          <a:xfrm>
            <a:off x="512089" y="2622557"/>
            <a:ext cx="1196649" cy="32674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/>
          <p:cNvGrpSpPr/>
          <p:nvPr/>
        </p:nvGrpSpPr>
        <p:grpSpPr>
          <a:xfrm>
            <a:off x="6407255" y="2671859"/>
            <a:ext cx="1150049" cy="3284277"/>
            <a:chOff x="7608814" y="1774690"/>
            <a:chExt cx="1384183" cy="377504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64" t="1905" r="23748" b="64645"/>
            <a:stretch/>
          </p:blipFill>
          <p:spPr>
            <a:xfrm>
              <a:off x="7608814" y="3561545"/>
              <a:ext cx="1384183" cy="198819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05" t="61327" r="46330" b="8609"/>
            <a:stretch/>
          </p:blipFill>
          <p:spPr>
            <a:xfrm>
              <a:off x="7621396" y="1774690"/>
              <a:ext cx="1359017" cy="17868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/>
          <p:cNvSpPr txBox="1"/>
          <p:nvPr/>
        </p:nvSpPr>
        <p:spPr>
          <a:xfrm>
            <a:off x="6366710" y="2286560"/>
            <a:ext cx="907300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sz="1400" b="0" dirty="0"/>
              <a:t>Pot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561305" y="2671860"/>
            <a:ext cx="1088502" cy="3218196"/>
            <a:chOff x="4561305" y="2671859"/>
            <a:chExt cx="1367406" cy="383376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28" t="16373" r="24065" b="49188"/>
            <a:stretch/>
          </p:blipFill>
          <p:spPr>
            <a:xfrm>
              <a:off x="4561305" y="4458714"/>
              <a:ext cx="1367405" cy="20469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23" t="61326" r="46471" b="8328"/>
            <a:stretch/>
          </p:blipFill>
          <p:spPr>
            <a:xfrm>
              <a:off x="4561305" y="2671859"/>
              <a:ext cx="1367406" cy="180363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5" name="TextBox 24"/>
          <p:cNvSpPr txBox="1"/>
          <p:nvPr/>
        </p:nvSpPr>
        <p:spPr>
          <a:xfrm>
            <a:off x="4677703" y="2311122"/>
            <a:ext cx="907300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Longline</a:t>
            </a:r>
            <a:endParaRPr lang="en-US" b="0" dirty="0"/>
          </a:p>
        </p:txBody>
      </p:sp>
      <p:grpSp>
        <p:nvGrpSpPr>
          <p:cNvPr id="28" name="Group 27"/>
          <p:cNvGrpSpPr/>
          <p:nvPr/>
        </p:nvGrpSpPr>
        <p:grpSpPr>
          <a:xfrm>
            <a:off x="2488078" y="2688639"/>
            <a:ext cx="1066610" cy="3201416"/>
            <a:chOff x="3052309" y="2688638"/>
            <a:chExt cx="1384183" cy="378343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64" t="16726" r="23748" b="49682"/>
            <a:stretch/>
          </p:blipFill>
          <p:spPr>
            <a:xfrm>
              <a:off x="3052309" y="4475493"/>
              <a:ext cx="1384183" cy="199658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64" t="61468" r="46471" b="8469"/>
            <a:stretch/>
          </p:blipFill>
          <p:spPr>
            <a:xfrm>
              <a:off x="3064891" y="2688638"/>
              <a:ext cx="1359017" cy="17868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9" name="TextBox 28"/>
          <p:cNvSpPr txBox="1"/>
          <p:nvPr/>
        </p:nvSpPr>
        <p:spPr>
          <a:xfrm>
            <a:off x="2690463" y="2277674"/>
            <a:ext cx="1333022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Trawl Fishery</a:t>
            </a:r>
            <a:endParaRPr lang="en-US" b="0" dirty="0"/>
          </a:p>
        </p:txBody>
      </p:sp>
      <p:sp>
        <p:nvSpPr>
          <p:cNvPr id="30" name="TextBox 29"/>
          <p:cNvSpPr txBox="1"/>
          <p:nvPr/>
        </p:nvSpPr>
        <p:spPr>
          <a:xfrm>
            <a:off x="664076" y="2212063"/>
            <a:ext cx="1411180" cy="494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Trawl Survey</a:t>
            </a:r>
            <a:endParaRPr lang="en-US" b="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58"/>
          <a:stretch/>
        </p:blipFill>
        <p:spPr>
          <a:xfrm>
            <a:off x="1445460" y="3213858"/>
            <a:ext cx="600783" cy="1973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59"/>
          <a:stretch/>
        </p:blipFill>
        <p:spPr>
          <a:xfrm>
            <a:off x="3356974" y="3213858"/>
            <a:ext cx="598775" cy="1973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00"/>
          <a:stretch/>
        </p:blipFill>
        <p:spPr>
          <a:xfrm>
            <a:off x="5487240" y="3213858"/>
            <a:ext cx="521017" cy="1973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85"/>
          <a:stretch/>
        </p:blipFill>
        <p:spPr>
          <a:xfrm>
            <a:off x="7356384" y="3213858"/>
            <a:ext cx="509474" cy="1973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6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3"/>
            <a:ext cx="8224253" cy="4930322"/>
          </a:xfrm>
        </p:spPr>
        <p:txBody>
          <a:bodyPr>
            <a:normAutofit lnSpcReduction="10000"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Is there any evidence of recent recruitment in data? Yes</a:t>
            </a:r>
          </a:p>
          <a:p>
            <a:pPr lvl="2"/>
            <a:r>
              <a:rPr lang="en-US" sz="1600" dirty="0" smtClean="0"/>
              <a:t>Age-0 index and mid-water Pollock line up for at least the 2020 and 2022 year classes </a:t>
            </a:r>
          </a:p>
          <a:p>
            <a:pPr lvl="2"/>
            <a:r>
              <a:rPr lang="en-US" sz="1600" dirty="0" smtClean="0"/>
              <a:t>These year classes are also seen in Trawl survey length comp data (with 2017/2018 as well), 2020 emerged in Trawl fishery</a:t>
            </a:r>
          </a:p>
          <a:p>
            <a:pPr lvl="1"/>
            <a:r>
              <a:rPr lang="en-US" sz="1800" dirty="0" smtClean="0"/>
              <a:t>Is the model fitting it? No</a:t>
            </a:r>
          </a:p>
          <a:p>
            <a:pPr lvl="2"/>
            <a:r>
              <a:rPr lang="en-US" sz="1600" dirty="0" smtClean="0"/>
              <a:t>Fit to recent year classes in Trawl length comp data fit poorly (mostly in sense that model expects less than what is in data)</a:t>
            </a:r>
          </a:p>
          <a:p>
            <a:pPr lvl="2"/>
            <a:r>
              <a:rPr lang="en-US" sz="1600" dirty="0" smtClean="0"/>
              <a:t>Consistent underestimation of abundance of age 3-4 in age comp data for all data sources</a:t>
            </a:r>
          </a:p>
          <a:p>
            <a:pPr lvl="2"/>
            <a:r>
              <a:rPr lang="en-US" sz="1600" dirty="0" smtClean="0"/>
              <a:t>Consistent overestimation of mean age (meaning, the model estimates less younger fish than observed)</a:t>
            </a:r>
          </a:p>
          <a:p>
            <a:pPr lvl="1"/>
            <a:r>
              <a:rPr lang="en-US" sz="1800" dirty="0" smtClean="0"/>
              <a:t>Summary: considerable uncertainty in accuracy of model estimates of recent recruitment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9997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3"/>
            <a:ext cx="8224253" cy="493032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Have we been here before?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smtClean="0"/>
              <a:t>2019 draws eye to how low it is, but others similar in scale to what was seen in late 90s – early 00s</a:t>
            </a:r>
          </a:p>
          <a:p>
            <a:pPr lvl="1"/>
            <a:endParaRPr lang="en-US" sz="1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17</a:t>
            </a:fld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2" r="4227" b="11051"/>
          <a:stretch/>
        </p:blipFill>
        <p:spPr>
          <a:xfrm>
            <a:off x="2035418" y="2409729"/>
            <a:ext cx="4852362" cy="25537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5774554" y="3923298"/>
            <a:ext cx="790833" cy="6837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98285" y="3923298"/>
            <a:ext cx="1268053" cy="68374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2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2"/>
            <a:ext cx="8224253" cy="5313261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Have we been here before? </a:t>
            </a:r>
          </a:p>
          <a:p>
            <a:pPr lvl="1"/>
            <a:r>
              <a:rPr lang="en-US" sz="1600" dirty="0" smtClean="0"/>
              <a:t>Data retrospective: 12 consecutive below </a:t>
            </a:r>
            <a:r>
              <a:rPr lang="en-US" sz="1600" dirty="0" err="1" smtClean="0"/>
              <a:t>avg</a:t>
            </a:r>
            <a:r>
              <a:rPr lang="en-US" sz="1600" dirty="0" smtClean="0"/>
              <a:t> recruitment with data through 2004</a:t>
            </a:r>
            <a:endParaRPr lang="en-US" dirty="0"/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18</a:t>
            </a:fld>
            <a:endParaRPr lang="en-US" sz="1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880129" y="3072706"/>
            <a:ext cx="1743363" cy="3657607"/>
            <a:chOff x="5879729" y="2663654"/>
            <a:chExt cx="1743363" cy="365760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67" r="11747"/>
            <a:stretch/>
          </p:blipFill>
          <p:spPr>
            <a:xfrm>
              <a:off x="6524367" y="2663654"/>
              <a:ext cx="1098725" cy="3657607"/>
            </a:xfrm>
            <a:prstGeom prst="rect">
              <a:avLst/>
            </a:prstGeom>
            <a:effectLst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54"/>
            <a:stretch/>
          </p:blipFill>
          <p:spPr>
            <a:xfrm>
              <a:off x="5879729" y="2663654"/>
              <a:ext cx="644638" cy="3657607"/>
            </a:xfrm>
            <a:prstGeom prst="rect">
              <a:avLst/>
            </a:prstGeom>
            <a:effectLst/>
          </p:spPr>
        </p:pic>
      </p:grpSp>
      <p:grpSp>
        <p:nvGrpSpPr>
          <p:cNvPr id="15" name="Group 14"/>
          <p:cNvGrpSpPr/>
          <p:nvPr/>
        </p:nvGrpSpPr>
        <p:grpSpPr>
          <a:xfrm>
            <a:off x="2023499" y="3072705"/>
            <a:ext cx="1829205" cy="3657607"/>
            <a:chOff x="2132168" y="2298529"/>
            <a:chExt cx="1829205" cy="365760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74" r="37901"/>
            <a:stretch/>
          </p:blipFill>
          <p:spPr>
            <a:xfrm>
              <a:off x="2800864" y="2298529"/>
              <a:ext cx="1160509" cy="3657607"/>
            </a:xfrm>
            <a:prstGeom prst="rect">
              <a:avLst/>
            </a:prstGeom>
            <a:effectLst/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88750"/>
            <a:stretch/>
          </p:blipFill>
          <p:spPr>
            <a:xfrm>
              <a:off x="2132168" y="2298529"/>
              <a:ext cx="668696" cy="3657607"/>
            </a:xfrm>
            <a:prstGeom prst="rect">
              <a:avLst/>
            </a:prstGeom>
            <a:effectLst/>
          </p:spPr>
        </p:pic>
      </p:grpSp>
      <p:sp>
        <p:nvSpPr>
          <p:cNvPr id="17" name="TextBox 16"/>
          <p:cNvSpPr txBox="1"/>
          <p:nvPr/>
        </p:nvSpPr>
        <p:spPr>
          <a:xfrm>
            <a:off x="4880129" y="2672595"/>
            <a:ext cx="1965513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2023 assessment</a:t>
            </a:r>
            <a:endParaRPr lang="en-US" b="0" dirty="0"/>
          </a:p>
        </p:txBody>
      </p:sp>
      <p:sp>
        <p:nvSpPr>
          <p:cNvPr id="5" name="Rounded Rectangle 4"/>
          <p:cNvSpPr/>
          <p:nvPr/>
        </p:nvSpPr>
        <p:spPr>
          <a:xfrm>
            <a:off x="5890055" y="4671351"/>
            <a:ext cx="744788" cy="1219199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2813747" y="4671351"/>
            <a:ext cx="1054194" cy="1219199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069582" y="2672595"/>
            <a:ext cx="1965513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2004 assessment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36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2"/>
            <a:ext cx="8224253" cy="5313261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Have we been here before? </a:t>
            </a:r>
          </a:p>
          <a:p>
            <a:pPr lvl="1"/>
            <a:r>
              <a:rPr lang="en-US" sz="1800" dirty="0" smtClean="0"/>
              <a:t>Model retrospective: 11 of 14 years with below </a:t>
            </a:r>
            <a:r>
              <a:rPr lang="en-US" sz="1800" dirty="0" err="1" smtClean="0"/>
              <a:t>avg</a:t>
            </a:r>
            <a:r>
              <a:rPr lang="en-US" sz="1800" dirty="0" smtClean="0"/>
              <a:t> recruitment in 2005 assessment</a:t>
            </a:r>
            <a:endParaRPr lang="en-US" sz="16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19</a:t>
            </a:fld>
            <a:endParaRPr lang="en-US" sz="1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868670" y="3072706"/>
            <a:ext cx="1743363" cy="3657607"/>
            <a:chOff x="5879729" y="2663654"/>
            <a:chExt cx="1743363" cy="365760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67" r="11747"/>
            <a:stretch/>
          </p:blipFill>
          <p:spPr>
            <a:xfrm>
              <a:off x="6524367" y="2663654"/>
              <a:ext cx="1098725" cy="3657607"/>
            </a:xfrm>
            <a:prstGeom prst="rect">
              <a:avLst/>
            </a:prstGeom>
            <a:effectLst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154"/>
            <a:stretch/>
          </p:blipFill>
          <p:spPr>
            <a:xfrm>
              <a:off x="5879729" y="2663654"/>
              <a:ext cx="644638" cy="3657607"/>
            </a:xfrm>
            <a:prstGeom prst="rect">
              <a:avLst/>
            </a:prstGeom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960583" y="3072705"/>
            <a:ext cx="3826729" cy="636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 algn="ctr">
              <a:buNone/>
            </a:pPr>
            <a:r>
              <a:rPr lang="en-US" sz="1700" b="0" dirty="0" smtClean="0"/>
              <a:t>2005 assessment </a:t>
            </a:r>
          </a:p>
          <a:p>
            <a:pPr marL="0" indent="0" algn="ctr">
              <a:buNone/>
            </a:pPr>
            <a:r>
              <a:rPr lang="en-US" sz="1700" b="0" dirty="0" smtClean="0"/>
              <a:t>(Thompson and Dorn, 2005)</a:t>
            </a:r>
            <a:endParaRPr lang="en-US" sz="1700" b="0" dirty="0"/>
          </a:p>
        </p:txBody>
      </p:sp>
      <p:sp>
        <p:nvSpPr>
          <p:cNvPr id="5" name="Rounded Rectangle 4"/>
          <p:cNvSpPr/>
          <p:nvPr/>
        </p:nvSpPr>
        <p:spPr>
          <a:xfrm>
            <a:off x="6878596" y="4671351"/>
            <a:ext cx="744788" cy="1219199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2" y="3709575"/>
            <a:ext cx="4638623" cy="28781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5753339" y="2672595"/>
            <a:ext cx="1965513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2023 assessment</a:t>
            </a:r>
            <a:endParaRPr lang="en-US" b="0" dirty="0"/>
          </a:p>
        </p:txBody>
      </p:sp>
      <p:sp>
        <p:nvSpPr>
          <p:cNvPr id="20" name="Rounded Rectangle 19"/>
          <p:cNvSpPr/>
          <p:nvPr/>
        </p:nvSpPr>
        <p:spPr>
          <a:xfrm>
            <a:off x="3643561" y="5263978"/>
            <a:ext cx="1192427" cy="560174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1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overview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479804"/>
              </p:ext>
            </p:extLst>
          </p:nvPr>
        </p:nvGraphicFramePr>
        <p:xfrm>
          <a:off x="324648" y="1629194"/>
          <a:ext cx="4442603" cy="411480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393614">
                  <a:extLst>
                    <a:ext uri="{9D8B030D-6E8A-4147-A177-3AD203B41FA5}">
                      <a16:colId xmlns:a16="http://schemas.microsoft.com/office/drawing/2014/main" val="3522348051"/>
                    </a:ext>
                  </a:extLst>
                </a:gridCol>
                <a:gridCol w="1048989">
                  <a:extLst>
                    <a:ext uri="{9D8B030D-6E8A-4147-A177-3AD203B41FA5}">
                      <a16:colId xmlns:a16="http://schemas.microsoft.com/office/drawing/2014/main" val="769556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3181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and state fishery catch, by gear type </a:t>
                      </a:r>
                      <a:endParaRPr lang="en-US" sz="18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2022,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2023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4452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and state fishery </a:t>
                      </a:r>
                      <a:r>
                        <a:rPr lang="en-US" sz="1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length composition, </a:t>
                      </a: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gear type 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2022,</a:t>
                      </a:r>
                      <a:r>
                        <a:rPr lang="en-US" sz="1800" b="1" baseline="0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2023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041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Federal fishery conditional age-at-length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2022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2163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GOA NMFS bottom trawl survey </a:t>
                      </a:r>
                      <a:r>
                        <a:rPr lang="en-US" sz="1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abundance and length composition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87770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AFSC Sablefish Longline survey Pacific cod </a:t>
                      </a:r>
                      <a:r>
                        <a:rPr lang="en-US" sz="1800" b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RPNs and length composition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2023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2435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CFSR bottom temperature indices</a:t>
                      </a:r>
                      <a:endParaRPr lang="en-US" sz="18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2023</a:t>
                      </a:r>
                      <a:endParaRPr lang="en-US" sz="18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2703790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</a:t>
            </a:fld>
            <a:endParaRPr lang="en-US" sz="1400" dirty="0"/>
          </a:p>
        </p:txBody>
      </p:sp>
      <p:pic>
        <p:nvPicPr>
          <p:cNvPr id="8" name="Picture 7" descr="C:\AA - PH Stuff\Asmnts\goa_pcod\2023\plots\r4ss\data_plot2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1" t="9772" r="7449" b="7623"/>
          <a:stretch/>
        </p:blipFill>
        <p:spPr bwMode="auto">
          <a:xfrm>
            <a:off x="5057021" y="1796010"/>
            <a:ext cx="3723503" cy="378116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838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2"/>
            <a:ext cx="8224253" cy="5313261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Have we been here before?</a:t>
            </a:r>
            <a:endParaRPr lang="en-US" sz="1800" dirty="0"/>
          </a:p>
          <a:p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20</a:t>
            </a:fld>
            <a:endParaRPr lang="en-US" sz="1400" dirty="0"/>
          </a:p>
        </p:txBody>
      </p:sp>
      <p:grpSp>
        <p:nvGrpSpPr>
          <p:cNvPr id="7" name="Group 6"/>
          <p:cNvGrpSpPr/>
          <p:nvPr/>
        </p:nvGrpSpPr>
        <p:grpSpPr>
          <a:xfrm>
            <a:off x="2108887" y="2471349"/>
            <a:ext cx="5033970" cy="3941805"/>
            <a:chOff x="1771135" y="2397210"/>
            <a:chExt cx="6029341" cy="446079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8" t="8521" r="30647" b="17755"/>
            <a:stretch/>
          </p:blipFill>
          <p:spPr>
            <a:xfrm>
              <a:off x="1771135" y="4271319"/>
              <a:ext cx="6008829" cy="25866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8" r="26858" b="7348"/>
            <a:stretch/>
          </p:blipFill>
          <p:spPr>
            <a:xfrm>
              <a:off x="1786854" y="2397210"/>
              <a:ext cx="6013622" cy="2520779"/>
            </a:xfrm>
            <a:prstGeom prst="rect">
              <a:avLst/>
            </a:prstGeom>
          </p:spPr>
        </p:pic>
      </p:grpSp>
      <p:sp>
        <p:nvSpPr>
          <p:cNvPr id="10" name="Rounded Rectangle 9"/>
          <p:cNvSpPr/>
          <p:nvPr/>
        </p:nvSpPr>
        <p:spPr>
          <a:xfrm>
            <a:off x="5098459" y="3671881"/>
            <a:ext cx="964590" cy="226640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076172" y="3671880"/>
            <a:ext cx="942465" cy="2266408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937688" y="3671880"/>
            <a:ext cx="1150854" cy="2266408"/>
          </a:xfrm>
          <a:prstGeom prst="roundRect">
            <a:avLst/>
          </a:prstGeom>
          <a:noFill/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15764" y="28555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SSB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63240" y="394275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4065" y="4947119"/>
            <a:ext cx="844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CGOA SST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3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3"/>
            <a:ext cx="8224253" cy="493032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/>
              <a:t>H</a:t>
            </a:r>
            <a:r>
              <a:rPr lang="en-US" sz="1800" dirty="0" smtClean="0"/>
              <a:t>ave we been here before? Yes</a:t>
            </a:r>
          </a:p>
          <a:p>
            <a:pPr lvl="2"/>
            <a:r>
              <a:rPr lang="en-US" sz="1600" dirty="0" smtClean="0"/>
              <a:t>String of below </a:t>
            </a:r>
            <a:r>
              <a:rPr lang="en-US" sz="1600" dirty="0" err="1" smtClean="0"/>
              <a:t>avg</a:t>
            </a:r>
            <a:r>
              <a:rPr lang="en-US" sz="1600" dirty="0" smtClean="0"/>
              <a:t> recruitment 1990s to mid-2000s</a:t>
            </a:r>
          </a:p>
          <a:p>
            <a:pPr lvl="1"/>
            <a:r>
              <a:rPr lang="en-US" sz="1800" dirty="0" smtClean="0"/>
              <a:t>What happened?</a:t>
            </a:r>
          </a:p>
          <a:p>
            <a:pPr lvl="2"/>
            <a:r>
              <a:rPr lang="en-US" sz="1600" dirty="0" smtClean="0"/>
              <a:t>Favorable environmental conditions led to above average recruitment after mid-2000s and SSB subsequently increased</a:t>
            </a:r>
          </a:p>
          <a:p>
            <a:pPr lvl="2"/>
            <a:r>
              <a:rPr lang="en-US" sz="1600" dirty="0" smtClean="0"/>
              <a:t>Recent environmental conditions more extreme than in recent history</a:t>
            </a:r>
          </a:p>
          <a:p>
            <a:pPr lvl="2"/>
            <a:r>
              <a:rPr lang="en-US" sz="1600" dirty="0" smtClean="0"/>
              <a:t>Hard to say whether favorable environmental conditions could return</a:t>
            </a:r>
          </a:p>
          <a:p>
            <a:pPr lvl="1"/>
            <a:r>
              <a:rPr lang="en-US" sz="1800" dirty="0" smtClean="0"/>
              <a:t>Summary: considerable uncertainty in projected environmental conditions, and relationship with recruitment and stock increase/decrease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9893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2"/>
            <a:ext cx="8224253" cy="5313261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What are the consequences? SSB</a:t>
            </a:r>
          </a:p>
          <a:p>
            <a:pPr lvl="1"/>
            <a:r>
              <a:rPr lang="en-US" sz="1800" dirty="0" smtClean="0"/>
              <a:t>Use mean recruitment from 2014 on in projections</a:t>
            </a:r>
            <a:endParaRPr lang="en-US" sz="16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Short term consequences: ~ 2% difference in 2024 ABC</a:t>
            </a:r>
          </a:p>
          <a:p>
            <a:pPr lvl="1"/>
            <a:r>
              <a:rPr lang="en-US" sz="1800" dirty="0" smtClean="0"/>
              <a:t>Long term consequences: never get back to </a:t>
            </a:r>
            <a:r>
              <a:rPr lang="en-US" sz="1800" i="1" dirty="0" smtClean="0"/>
              <a:t>B</a:t>
            </a:r>
            <a:r>
              <a:rPr lang="en-US" sz="1800" i="1" baseline="-25000" dirty="0" smtClean="0"/>
              <a:t>35%</a:t>
            </a:r>
            <a:r>
              <a:rPr lang="en-US" sz="1800" dirty="0" smtClean="0"/>
              <a:t>, hover around </a:t>
            </a:r>
            <a:r>
              <a:rPr lang="en-US" sz="1800" i="1" dirty="0" smtClean="0"/>
              <a:t>B</a:t>
            </a:r>
            <a:r>
              <a:rPr lang="en-US" sz="1800" i="1" baseline="-25000" dirty="0" smtClean="0"/>
              <a:t>29%</a:t>
            </a:r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22</a:t>
            </a:fld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61" y="2832212"/>
            <a:ext cx="3459769" cy="22340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7"/>
          <a:stretch/>
        </p:blipFill>
        <p:spPr>
          <a:xfrm>
            <a:off x="1144683" y="2832212"/>
            <a:ext cx="2817717" cy="22340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1628449" y="3110013"/>
            <a:ext cx="1965513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1977 on</a:t>
            </a:r>
            <a:endParaRPr lang="en-US" b="0" dirty="0"/>
          </a:p>
        </p:txBody>
      </p:sp>
      <p:sp>
        <p:nvSpPr>
          <p:cNvPr id="17" name="TextBox 16"/>
          <p:cNvSpPr txBox="1"/>
          <p:nvPr/>
        </p:nvSpPr>
        <p:spPr>
          <a:xfrm>
            <a:off x="4580028" y="3110013"/>
            <a:ext cx="1965513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30000" lvl="1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indent="-270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2000" indent="-234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9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6pPr>
            <a:lvl7pPr marL="22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7pPr>
            <a:lvl8pPr marL="25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8pPr>
            <a:lvl9pPr marL="2800000" indent="-2286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>
                <a:solidFill>
                  <a:schemeClr val="tx2"/>
                </a:solidFill>
              </a:defRPr>
            </a:lvl9pPr>
          </a:lstStyle>
          <a:p>
            <a:pPr marL="0" indent="0">
              <a:buNone/>
            </a:pPr>
            <a:r>
              <a:rPr lang="en-US" b="0" dirty="0" smtClean="0"/>
              <a:t>2014 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268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2"/>
            <a:ext cx="8224253" cy="5313261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What are the consequences? ABC</a:t>
            </a:r>
          </a:p>
          <a:p>
            <a:pPr lvl="1"/>
            <a:r>
              <a:rPr lang="en-US" sz="1800" dirty="0" smtClean="0"/>
              <a:t>With recent mean recruitment, projected ABC dips in short term, then hovers around 30,000 t</a:t>
            </a:r>
            <a:endParaRPr lang="en-US" sz="16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marL="324000" lvl="1" indent="0">
              <a:buNone/>
            </a:pPr>
            <a:endParaRPr lang="en-US" sz="1800" dirty="0" smtClean="0"/>
          </a:p>
          <a:p>
            <a:pPr lvl="1"/>
            <a:endParaRPr lang="en-US" sz="1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23</a:t>
            </a:fld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06" y="3186170"/>
            <a:ext cx="4636088" cy="2993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913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2"/>
            <a:ext cx="8224253" cy="5313261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If recent mean recruitment here to stay, is there a way to rebuild?</a:t>
            </a:r>
          </a:p>
          <a:p>
            <a:pPr lvl="1"/>
            <a:r>
              <a:rPr lang="en-US" sz="1800" dirty="0" smtClean="0"/>
              <a:t>2 scenarios rebuild to at or above </a:t>
            </a:r>
            <a:r>
              <a:rPr lang="en-US" sz="1800" i="1" dirty="0" smtClean="0"/>
              <a:t>B</a:t>
            </a:r>
            <a:r>
              <a:rPr lang="en-US" sz="1800" i="1" baseline="-25000" dirty="0" smtClean="0"/>
              <a:t>40%</a:t>
            </a:r>
            <a:endParaRPr lang="en-US" sz="16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pPr marL="324000" lvl="1" indent="0">
              <a:buNone/>
            </a:pPr>
            <a:endParaRPr lang="en-US" sz="1800" dirty="0" smtClean="0"/>
          </a:p>
          <a:p>
            <a:pPr lvl="1"/>
            <a:endParaRPr lang="en-US" sz="1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24</a:t>
            </a:fld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5" y="3264943"/>
            <a:ext cx="3901860" cy="2519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72" y="3264943"/>
            <a:ext cx="3901860" cy="2519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873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2"/>
            <a:ext cx="8224253" cy="5313261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 Recruitment</a:t>
            </a:r>
          </a:p>
          <a:p>
            <a:pPr lvl="1"/>
            <a:r>
              <a:rPr lang="en-US" sz="1800" dirty="0" smtClean="0"/>
              <a:t>If recent mean recruitment here to stay, is there a way to rebuild?</a:t>
            </a:r>
          </a:p>
          <a:p>
            <a:pPr lvl="1"/>
            <a:r>
              <a:rPr lang="en-US" sz="1800" dirty="0" smtClean="0"/>
              <a:t>2 scenarios rebuild to at or above </a:t>
            </a:r>
            <a:r>
              <a:rPr lang="en-US" sz="1800" i="1" dirty="0" smtClean="0"/>
              <a:t>B</a:t>
            </a:r>
            <a:r>
              <a:rPr lang="en-US" sz="1800" i="1" baseline="-25000" dirty="0" smtClean="0"/>
              <a:t>40%</a:t>
            </a:r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324000" lvl="1" indent="0">
              <a:buNone/>
            </a:pPr>
            <a:endParaRPr lang="en-US" sz="1800" dirty="0" smtClean="0"/>
          </a:p>
          <a:p>
            <a:pPr lvl="1"/>
            <a:r>
              <a:rPr lang="en-US" sz="1800" dirty="0" err="1" smtClean="0"/>
              <a:t>Avg</a:t>
            </a:r>
            <a:r>
              <a:rPr lang="en-US" sz="1800" dirty="0" smtClean="0"/>
              <a:t> F: 2024 ABC ~ 11,000 t, long term ~21,000 t</a:t>
            </a:r>
          </a:p>
          <a:p>
            <a:pPr lvl="1"/>
            <a:r>
              <a:rPr lang="en-US" sz="1800" dirty="0" smtClean="0"/>
              <a:t>F75%: 2024 ABC ~ 8,000 t, long term ~ 16,500 t</a:t>
            </a:r>
          </a:p>
          <a:p>
            <a:r>
              <a:rPr lang="en-US" sz="2000" dirty="0" smtClean="0"/>
              <a:t>But, is recent mean recruitment here to stay?</a:t>
            </a:r>
          </a:p>
          <a:p>
            <a:pPr lvl="1"/>
            <a:endParaRPr lang="en-US" sz="1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25</a:t>
            </a:fld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21" y="2751437"/>
            <a:ext cx="3566983" cy="23032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791" y="2751437"/>
            <a:ext cx="3566983" cy="23032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29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table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79" y="1417053"/>
            <a:ext cx="8224253" cy="4930322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Pop </a:t>
            </a:r>
            <a:r>
              <a:rPr lang="en-US" sz="2000" b="1" dirty="0" err="1" smtClean="0"/>
              <a:t>dy</a:t>
            </a:r>
            <a:r>
              <a:rPr lang="en-US" sz="2000" b="1" dirty="0" smtClean="0"/>
              <a:t> considerations:</a:t>
            </a:r>
          </a:p>
          <a:p>
            <a:pPr lvl="1"/>
            <a:r>
              <a:rPr lang="en-US" sz="1800" dirty="0" smtClean="0"/>
              <a:t>Low levels of biomass persists – this continues to be a </a:t>
            </a:r>
            <a:r>
              <a:rPr lang="en-US" sz="1800" b="1" dirty="0" smtClean="0"/>
              <a:t>major</a:t>
            </a:r>
            <a:r>
              <a:rPr lang="en-US" sz="1800" dirty="0" smtClean="0"/>
              <a:t> concern, primarily because of how close to biomass reference limits we are</a:t>
            </a:r>
          </a:p>
          <a:p>
            <a:pPr lvl="1"/>
            <a:r>
              <a:rPr lang="en-US" sz="1800" dirty="0" smtClean="0"/>
              <a:t>As estimated by the model, recruitment has been below average since 2014</a:t>
            </a:r>
          </a:p>
          <a:p>
            <a:pPr lvl="1"/>
            <a:r>
              <a:rPr lang="en-US" sz="1800" dirty="0" smtClean="0"/>
              <a:t>We’ve learned population is sensitive to environmental conditions</a:t>
            </a:r>
          </a:p>
          <a:p>
            <a:r>
              <a:rPr lang="en-US" sz="2000" dirty="0" smtClean="0"/>
              <a:t>Level 2: “</a:t>
            </a:r>
            <a:r>
              <a:rPr lang="en-US" i="1" dirty="0"/>
              <a:t>Stock trends are highly unusual; very rapid changes in stock abundance, or highly atypical recruitment patterns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en-US" sz="1800" dirty="0" smtClean="0"/>
              <a:t>Level 3: “</a:t>
            </a:r>
            <a:r>
              <a:rPr lang="en-US" i="1" dirty="0"/>
              <a:t>Stock trends are unprecedented; More rapid changes in stock abundance than have ever been seen previously, or a very long stretch of poor recruitment compared to previous patterns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en-US" sz="1800" dirty="0" smtClean="0"/>
              <a:t>Based on evidence available, rank at Level 2</a:t>
            </a:r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26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433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ABC/OFL recommendations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80" y="1500274"/>
            <a:ext cx="8224252" cy="4930322"/>
          </a:xfrm>
        </p:spPr>
        <p:txBody>
          <a:bodyPr>
            <a:normAutofit/>
          </a:bodyPr>
          <a:lstStyle/>
          <a:p>
            <a:r>
              <a:rPr lang="en-US" dirty="0" smtClean="0"/>
              <a:t>Do we reduce from </a:t>
            </a:r>
            <a:r>
              <a:rPr lang="en-US" dirty="0" err="1" smtClean="0"/>
              <a:t>maxABC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Low levels of biomass will remain a concern until (if) </a:t>
            </a:r>
            <a:r>
              <a:rPr lang="en-US" dirty="0" err="1" smtClean="0"/>
              <a:t>pop’n</a:t>
            </a:r>
            <a:r>
              <a:rPr lang="en-US" dirty="0" smtClean="0"/>
              <a:t> rebuilds</a:t>
            </a:r>
          </a:p>
          <a:p>
            <a:pPr lvl="1"/>
            <a:r>
              <a:rPr lang="en-US" dirty="0" smtClean="0"/>
              <a:t>Recent recruitment estimates concerning, but, there’s evidence model isn’t fitting recent year classes well, and, in terms of magnitude of recruitment, we’ve been here before</a:t>
            </a:r>
          </a:p>
          <a:p>
            <a:pPr lvl="1"/>
            <a:r>
              <a:rPr lang="en-US" dirty="0" smtClean="0"/>
              <a:t>Information provided as to consequences of low recent recruitment becoming the norm, and associated catches to rebuild, but, there is substantial uncertainty associated with long term projections</a:t>
            </a:r>
          </a:p>
          <a:p>
            <a:pPr lvl="1"/>
            <a:r>
              <a:rPr lang="en-US" dirty="0" smtClean="0"/>
              <a:t>What is risk to stock of doing major damage based on the 2024 ABC recommendation?</a:t>
            </a:r>
          </a:p>
          <a:p>
            <a:pPr lvl="2"/>
            <a:r>
              <a:rPr lang="en-US" dirty="0" smtClean="0"/>
              <a:t>If we have a major environmental event in the next year or two, is reducing ABC this year going to mitigate the </a:t>
            </a:r>
            <a:r>
              <a:rPr lang="en-US" dirty="0" err="1" smtClean="0"/>
              <a:t>pop’n</a:t>
            </a:r>
            <a:r>
              <a:rPr lang="en-US" dirty="0" smtClean="0"/>
              <a:t> decline? Would reduction in catches around 2015 have mitigated </a:t>
            </a:r>
            <a:r>
              <a:rPr lang="en-US" dirty="0" err="1" smtClean="0"/>
              <a:t>pop’n</a:t>
            </a:r>
            <a:r>
              <a:rPr lang="en-US" dirty="0" smtClean="0"/>
              <a:t> crash?</a:t>
            </a:r>
          </a:p>
          <a:p>
            <a:pPr lvl="1"/>
            <a:r>
              <a:rPr lang="en-US" dirty="0" smtClean="0"/>
              <a:t>Will </a:t>
            </a:r>
            <a:r>
              <a:rPr lang="en-US" dirty="0" err="1" smtClean="0"/>
              <a:t>pop’n</a:t>
            </a:r>
            <a:r>
              <a:rPr lang="en-US" dirty="0" smtClean="0"/>
              <a:t> decrease next year? Possibly, but the model will track any decrease or increase</a:t>
            </a:r>
          </a:p>
          <a:p>
            <a:pPr lvl="1"/>
            <a:r>
              <a:rPr lang="en-US" dirty="0" smtClean="0"/>
              <a:t>Keep in mind: stock in Tier 3b, reduction in ABC has already occurred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27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702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ABC/OFL recommendations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80" y="1500274"/>
            <a:ext cx="8224252" cy="4930322"/>
          </a:xfrm>
        </p:spPr>
        <p:txBody>
          <a:bodyPr>
            <a:normAutofit/>
          </a:bodyPr>
          <a:lstStyle/>
          <a:p>
            <a:r>
              <a:rPr lang="en-US" dirty="0"/>
              <a:t>Do we reduce from </a:t>
            </a:r>
            <a:r>
              <a:rPr lang="en-US" dirty="0" err="1"/>
              <a:t>maxABC</a:t>
            </a:r>
            <a:r>
              <a:rPr lang="en-US" dirty="0"/>
              <a:t>?</a:t>
            </a:r>
          </a:p>
          <a:p>
            <a:r>
              <a:rPr lang="en-US" dirty="0" smtClean="0"/>
              <a:t>Historical context:</a:t>
            </a:r>
          </a:p>
          <a:p>
            <a:pPr lvl="1"/>
            <a:r>
              <a:rPr lang="en-US" dirty="0" smtClean="0"/>
              <a:t>Short-term (with Model 2019.1 series): </a:t>
            </a:r>
          </a:p>
          <a:p>
            <a:pPr lvl="2"/>
            <a:r>
              <a:rPr lang="en-US" dirty="0" smtClean="0"/>
              <a:t>2021 → 2022 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↑39%</a:t>
            </a:r>
            <a:r>
              <a:rPr lang="en-US" dirty="0" smtClean="0"/>
              <a:t>, 2022 → 2023 </a:t>
            </a:r>
            <a:r>
              <a:rPr lang="en-US" b="1" dirty="0" smtClean="0">
                <a:solidFill>
                  <a:srgbClr val="C00000"/>
                </a:solidFill>
              </a:rPr>
              <a:t>↓25%</a:t>
            </a:r>
            <a:r>
              <a:rPr lang="en-US" dirty="0" smtClean="0"/>
              <a:t>, </a:t>
            </a:r>
            <a:r>
              <a:rPr lang="en-US" dirty="0"/>
              <a:t>recommended </a:t>
            </a:r>
            <a:r>
              <a:rPr lang="en-US" dirty="0" smtClean="0"/>
              <a:t>2023 </a:t>
            </a:r>
            <a:r>
              <a:rPr lang="en-US" dirty="0"/>
              <a:t>→ </a:t>
            </a:r>
            <a:r>
              <a:rPr lang="en-US" dirty="0" smtClean="0"/>
              <a:t>2024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↑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</a:rPr>
              <a:t>31%</a:t>
            </a:r>
            <a:endParaRPr lang="en-US" dirty="0"/>
          </a:p>
          <a:p>
            <a:pPr lvl="2"/>
            <a:r>
              <a:rPr lang="en-US" dirty="0" smtClean="0"/>
              <a:t>Used to determine stock &lt;</a:t>
            </a:r>
            <a:r>
              <a:rPr lang="en-US" i="1" dirty="0" smtClean="0"/>
              <a:t>B</a:t>
            </a:r>
            <a:r>
              <a:rPr lang="en-US" i="1" baseline="-25000" dirty="0" smtClean="0"/>
              <a:t>20%</a:t>
            </a:r>
            <a:r>
              <a:rPr lang="en-US" dirty="0" smtClean="0"/>
              <a:t> in 2020</a:t>
            </a:r>
          </a:p>
          <a:p>
            <a:pPr lvl="1"/>
            <a:r>
              <a:rPr lang="en-US" dirty="0" smtClean="0"/>
              <a:t>Long-term (with what we estimate from model now): </a:t>
            </a:r>
          </a:p>
          <a:p>
            <a:pPr lvl="2"/>
            <a:r>
              <a:rPr lang="en-US" dirty="0" err="1" smtClean="0"/>
              <a:t>Avg</a:t>
            </a:r>
            <a:r>
              <a:rPr lang="en-US" dirty="0" smtClean="0"/>
              <a:t> SSB from 2018-2023 24% smaller than 2006-2010, </a:t>
            </a:r>
          </a:p>
          <a:p>
            <a:pPr lvl="2"/>
            <a:r>
              <a:rPr lang="en-US" dirty="0" err="1" smtClean="0"/>
              <a:t>Avg</a:t>
            </a:r>
            <a:r>
              <a:rPr lang="en-US" dirty="0" smtClean="0"/>
              <a:t> ABC from 2018-2023 (taking out 2020) 64% smaller than 2006-2010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Recommendation: </a:t>
            </a:r>
            <a:r>
              <a:rPr lang="en-US" dirty="0" smtClean="0"/>
              <a:t>no reduction from </a:t>
            </a:r>
            <a:r>
              <a:rPr lang="en-US" dirty="0" err="1" smtClean="0"/>
              <a:t>maxABC</a:t>
            </a:r>
            <a:endParaRPr lang="en-US" dirty="0" smtClean="0"/>
          </a:p>
          <a:p>
            <a:pPr lvl="1"/>
            <a:endParaRPr lang="en-US" sz="1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28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17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25000" b="-2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29</a:t>
            </a:fld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18" y="1812619"/>
            <a:ext cx="7081256" cy="9973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445" y="1173482"/>
            <a:ext cx="769812" cy="83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↑17%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818" y="1173481"/>
            <a:ext cx="769812" cy="83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↑39%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109" y="1173480"/>
            <a:ext cx="769812" cy="8310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↑26%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49" y="2941006"/>
            <a:ext cx="3827254" cy="38272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28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179" y="1975654"/>
            <a:ext cx="4055265" cy="1310845"/>
          </a:xfrm>
        </p:spPr>
        <p:txBody>
          <a:bodyPr>
            <a:noAutofit/>
          </a:bodyPr>
          <a:lstStyle/>
          <a:p>
            <a:r>
              <a:rPr lang="en-US" sz="2100" dirty="0" smtClean="0"/>
              <a:t>Decreased since 2022</a:t>
            </a:r>
          </a:p>
          <a:p>
            <a:r>
              <a:rPr lang="en-US" sz="2100" dirty="0" smtClean="0"/>
              <a:t>Pot majority &gt; LL &gt; Trawl</a:t>
            </a:r>
          </a:p>
          <a:p>
            <a:r>
              <a:rPr lang="en-US" sz="2100" dirty="0" smtClean="0"/>
              <a:t>Large jig increase compared to previous years, others similar to what was seen in 2021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- Catch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</a:t>
            </a:fld>
            <a:endParaRPr lang="en-US" sz="1400" dirty="0"/>
          </a:p>
        </p:txBody>
      </p:sp>
      <p:pic>
        <p:nvPicPr>
          <p:cNvPr id="12" name="Picture 11" descr="C:\AA - PH Stuff\Asmnts\goa_pcod\2023\plots\r4ss\catch2 landings stacked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7" r="6833" b="10893"/>
          <a:stretch/>
        </p:blipFill>
        <p:spPr bwMode="auto">
          <a:xfrm>
            <a:off x="4366053" y="1544874"/>
            <a:ext cx="4118920" cy="217240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304801" y="3945925"/>
            <a:ext cx="7278954" cy="2636107"/>
            <a:chOff x="225202" y="3804109"/>
            <a:chExt cx="6826387" cy="226717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13" name="Picture 12" descr="C:\AA - PH Stuff\Asmnts\goa_pcod\2023\plots\other\cummC_WG.pn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02" y="3804109"/>
              <a:ext cx="3794863" cy="2267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C:\AA - PH Stuff\Asmnts\goa_pcod\2023\plots\other\cummC_CG.png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3996" y="3804109"/>
              <a:ext cx="3397593" cy="226717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8187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27" y="386277"/>
            <a:ext cx="4151667" cy="276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7CC5C-F7DD-4A71-9EF6-384815637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2" y="685210"/>
            <a:ext cx="7989752" cy="1504844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192" y="3085765"/>
            <a:ext cx="8231271" cy="329899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10000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7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180" y="1523259"/>
            <a:ext cx="8224252" cy="1702865"/>
          </a:xfrm>
        </p:spPr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pass evaluating observed effort of Pot fleet: distribution of length samples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comps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31</a:t>
            </a:fld>
            <a:endParaRPr lang="en-US" sz="1400" dirty="0"/>
          </a:p>
        </p:txBody>
      </p:sp>
      <p:pic>
        <p:nvPicPr>
          <p:cNvPr id="20" name="Picture 19" descr="C:\AA - PH Stuff\Asmnts\goa_pcod\2023\plots\other\sampling_rate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591" y="2100649"/>
            <a:ext cx="4294783" cy="43776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2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179" y="1500273"/>
            <a:ext cx="8224253" cy="5279468"/>
          </a:xfrm>
        </p:spPr>
        <p:txBody>
          <a:bodyPr>
            <a:norm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pass evaluating observed effort by gear type (Trawl, Longline, Pot):</a:t>
            </a:r>
          </a:p>
          <a:p>
            <a:pPr lvl="1"/>
            <a:r>
              <a:rPr lang="en-US" dirty="0" smtClean="0"/>
              <a:t>Relative proportion of catch by gear type: gear specific catch divided by total annual catch</a:t>
            </a:r>
          </a:p>
          <a:p>
            <a:pPr lvl="1"/>
            <a:r>
              <a:rPr lang="en-US" dirty="0" smtClean="0"/>
              <a:t>Relative proportion of observed catch by gear type: </a:t>
            </a:r>
          </a:p>
          <a:p>
            <a:pPr lvl="2"/>
            <a:r>
              <a:rPr lang="en-US" dirty="0" smtClean="0"/>
              <a:t>Step 1: for each gear type, divide observed catch (extrapolated weight summed across hauls, converted to </a:t>
            </a:r>
            <a:r>
              <a:rPr lang="en-US" dirty="0" err="1" smtClean="0"/>
              <a:t>mt</a:t>
            </a:r>
            <a:r>
              <a:rPr lang="en-US" dirty="0" smtClean="0"/>
              <a:t>) by total catch</a:t>
            </a:r>
          </a:p>
          <a:p>
            <a:pPr lvl="2"/>
            <a:r>
              <a:rPr lang="en-US" dirty="0" smtClean="0"/>
              <a:t>Step 2: with proportions from Step 1, compute relative proportions across gear types</a:t>
            </a:r>
          </a:p>
          <a:p>
            <a:pPr lvl="2"/>
            <a:r>
              <a:rPr lang="en-US" dirty="0" smtClean="0"/>
              <a:t>Simple example: 10% of total catch observed for gear type 1, 5% of total catch observed for gear type 2 =&gt; 66% of relative </a:t>
            </a:r>
            <a:r>
              <a:rPr lang="en-US" dirty="0"/>
              <a:t>proportion of observed catch </a:t>
            </a:r>
            <a:r>
              <a:rPr lang="en-US" dirty="0" smtClean="0"/>
              <a:t>is for gear type 1, 33% for gear type 2. If the observed catch rates were the same (i.e., 50/50), then the catch is observed proportional to the overall relative catch by gear type – so what we’re looking for is an even split among gear types</a:t>
            </a:r>
          </a:p>
          <a:p>
            <a:pPr lvl="1"/>
            <a:r>
              <a:rPr lang="en-US" dirty="0" smtClean="0"/>
              <a:t>Relative proportion of observed catch sampled for length frequency by gear type:</a:t>
            </a:r>
          </a:p>
          <a:p>
            <a:pPr lvl="2"/>
            <a:r>
              <a:rPr lang="en-US" dirty="0" smtClean="0"/>
              <a:t>Same procedure as for observed catch, but use observed catch from hauls that have length frequency sampling</a:t>
            </a:r>
            <a:endParaRPr lang="en-US" dirty="0"/>
          </a:p>
          <a:p>
            <a:pPr lvl="2"/>
            <a:endParaRPr lang="en-US" dirty="0" smtClean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comps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9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179" y="1260485"/>
            <a:ext cx="8224253" cy="1122948"/>
          </a:xfrm>
        </p:spPr>
        <p:txBody>
          <a:bodyPr>
            <a:normAutofit/>
          </a:bodyPr>
          <a:lstStyle/>
          <a:p>
            <a:r>
              <a:rPr lang="en-US" dirty="0" smtClean="0"/>
              <a:t>Pot fleet underrepresented in both observed catch and length frequency</a:t>
            </a:r>
          </a:p>
          <a:p>
            <a:endParaRPr lang="en-US" dirty="0" smtClean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catch comps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71" y="1990064"/>
            <a:ext cx="4781434" cy="478143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247" y="1838268"/>
            <a:ext cx="3763295" cy="376329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92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AA - PH Stuff\Asmnts\goa_pcod\2023\plots\r4ss\comp_lendat_data_weighting_TA1.8_FshPot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"/>
          <a:stretch/>
        </p:blipFill>
        <p:spPr bwMode="auto">
          <a:xfrm>
            <a:off x="5505213" y="1929125"/>
            <a:ext cx="2091937" cy="172030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9179" y="1260485"/>
            <a:ext cx="8224253" cy="1122948"/>
          </a:xfrm>
        </p:spPr>
        <p:txBody>
          <a:bodyPr>
            <a:normAutofit/>
          </a:bodyPr>
          <a:lstStyle/>
          <a:p>
            <a:r>
              <a:rPr lang="en-US" dirty="0" smtClean="0"/>
              <a:t>Pot fleet underrepresented in both observed catch and length frequency</a:t>
            </a:r>
          </a:p>
          <a:p>
            <a:endParaRPr lang="en-US" dirty="0" smtClean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pot fleet sampling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90534"/>
            <a:ext cx="4755924" cy="475592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058032" y="3756454"/>
            <a:ext cx="1054443" cy="347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35" t="31670" r="45980" b="34512"/>
          <a:stretch/>
        </p:blipFill>
        <p:spPr>
          <a:xfrm>
            <a:off x="6551182" y="3564142"/>
            <a:ext cx="2122250" cy="308231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7166919" y="1929125"/>
            <a:ext cx="535459" cy="13083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2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17" y="1664043"/>
            <a:ext cx="4724400" cy="47244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49179" y="604253"/>
            <a:ext cx="8224253" cy="8128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t="-37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56575" y="4853184"/>
            <a:ext cx="763974" cy="544814"/>
          </a:xfrm>
          <a:solidFill>
            <a:schemeClr val="accent5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+32%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indices – fitted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5</a:t>
            </a:fld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" t="1681" r="16399" b="4145"/>
          <a:stretch/>
        </p:blipFill>
        <p:spPr>
          <a:xfrm>
            <a:off x="5571062" y="1553377"/>
            <a:ext cx="2623173" cy="242806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8" t="4684" r="7210" b="18078"/>
          <a:stretch/>
        </p:blipFill>
        <p:spPr>
          <a:xfrm>
            <a:off x="5338055" y="4151600"/>
            <a:ext cx="3089189" cy="216142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5008B669-D020-41CC-A9DB-7BF7919E10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0983" y="2767408"/>
            <a:ext cx="763974" cy="544814"/>
          </a:xfrm>
          <a:solidFill>
            <a:schemeClr val="accent5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1"/>
                </a:solidFill>
              </a:rPr>
              <a:t>+53%</a:t>
            </a:r>
          </a:p>
        </p:txBody>
      </p:sp>
    </p:spTree>
    <p:extLst>
      <p:ext uri="{BB962C8B-B14F-4D97-AF65-F5344CB8AC3E}">
        <p14:creationId xmlns:p14="http://schemas.microsoft.com/office/powerpoint/2010/main" val="240938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52"/>
          <a:stretch/>
        </p:blipFill>
        <p:spPr>
          <a:xfrm>
            <a:off x="1087394" y="716692"/>
            <a:ext cx="4816561" cy="262735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628922" y="612968"/>
            <a:ext cx="2039162" cy="5803873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 l="-37000" r="-37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7211703" y="30187"/>
            <a:ext cx="873599" cy="203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indices – monitored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94" y="3450770"/>
            <a:ext cx="4816561" cy="275232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39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9874" y="609600"/>
            <a:ext cx="8229600" cy="818147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stretch>
              <a:fillRect t="-37000" b="-25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B41778-E768-4C39-915B-3C682166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2023 assessment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E0F9-AA6E-4737-8125-E84B25CA6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33071"/>
            <a:ext cx="4393166" cy="4335539"/>
          </a:xfrm>
        </p:spPr>
        <p:txBody>
          <a:bodyPr>
            <a:normAutofit/>
          </a:bodyPr>
          <a:lstStyle/>
          <a:p>
            <a:r>
              <a:rPr lang="en-US" sz="2100" dirty="0" smtClean="0"/>
              <a:t>Weighting of conditional age-at-length from 1 (19.1a) to 0.001 (19.1b) – small change in model results</a:t>
            </a:r>
          </a:p>
          <a:p>
            <a:endParaRPr lang="en-US" sz="2100" dirty="0"/>
          </a:p>
          <a:p>
            <a:r>
              <a:rPr lang="en-US" sz="2100" dirty="0" smtClean="0"/>
              <a:t>Tested LL survey q environmental link</a:t>
            </a:r>
          </a:p>
          <a:p>
            <a:endParaRPr lang="en-US" sz="2100" dirty="0"/>
          </a:p>
          <a:p>
            <a:r>
              <a:rPr lang="en-US" sz="2100" dirty="0" smtClean="0"/>
              <a:t>Responses to PT and SSC included in SAFE and PT presentation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z="1400" smtClean="0"/>
              <a:pPr/>
              <a:t>7</a:t>
            </a:fld>
            <a:endParaRPr lang="en-US" sz="1400" dirty="0"/>
          </a:p>
        </p:txBody>
      </p:sp>
      <p:pic>
        <p:nvPicPr>
          <p:cNvPr id="8" name="Picture 7" descr="C:\AA - PH Stuff\Asmnts\goa_pcod\2023\plots\comp_apndx\compare2_spawnbio_uncertainty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377" y="1809483"/>
            <a:ext cx="2117125" cy="17530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35"/>
          <a:stretch/>
        </p:blipFill>
        <p:spPr>
          <a:xfrm>
            <a:off x="4974358" y="3672711"/>
            <a:ext cx="2723144" cy="12562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0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46399" y="675502"/>
            <a:ext cx="4614254" cy="4308390"/>
            <a:chOff x="976529" y="477794"/>
            <a:chExt cx="5943612" cy="546801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91"/>
            <a:stretch/>
          </p:blipFill>
          <p:spPr>
            <a:xfrm>
              <a:off x="976529" y="2701185"/>
              <a:ext cx="5943612" cy="324461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85" b="12105"/>
            <a:stretch/>
          </p:blipFill>
          <p:spPr>
            <a:xfrm>
              <a:off x="976529" y="477794"/>
              <a:ext cx="5943612" cy="2641179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4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5253065" cy="689514"/>
          </a:xfrm>
        </p:spPr>
        <p:txBody>
          <a:bodyPr>
            <a:noAutofit/>
          </a:bodyPr>
          <a:lstStyle/>
          <a:p>
            <a:r>
              <a:rPr lang="en-US" sz="3700" dirty="0" smtClean="0">
                <a:solidFill>
                  <a:schemeClr val="bg1"/>
                </a:solidFill>
              </a:rPr>
              <a:t>Results: data fits</a:t>
            </a: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134367" y="2956581"/>
            <a:ext cx="1854360" cy="30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AFSC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longline survey RPNs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947136" y="744685"/>
            <a:ext cx="2747980" cy="30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AFSC bottom trawl </a:t>
            </a:r>
            <a:r>
              <a:rPr lang="en-U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survey </a:t>
            </a:r>
            <a:r>
              <a:rPr lang="en-US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numbers</a:t>
            </a:r>
            <a:endParaRPr lang="en-U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243" y="1220334"/>
            <a:ext cx="3325189" cy="3325189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96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799" y="1834640"/>
            <a:ext cx="2358445" cy="13476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46399" y="5132717"/>
            <a:ext cx="8227033" cy="1276708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FDD31A-A5E7-47E5-ABB3-4A2D4F76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99" y="5132717"/>
            <a:ext cx="4565548" cy="68951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Results: time series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0" r="4401" b="10867"/>
          <a:stretch/>
        </p:blipFill>
        <p:spPr>
          <a:xfrm>
            <a:off x="5379307" y="3288462"/>
            <a:ext cx="3452937" cy="163197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07" y="724826"/>
            <a:ext cx="2498397" cy="192184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9" y="998495"/>
            <a:ext cx="4611136" cy="3547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00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18219</TotalTime>
  <Words>1726</Words>
  <Application>Microsoft Office PowerPoint</Application>
  <PresentationFormat>On-screen Show (4:3)</PresentationFormat>
  <Paragraphs>294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Gill Sans</vt:lpstr>
      <vt:lpstr>Gill Sans MT</vt:lpstr>
      <vt:lpstr>Times New Roman</vt:lpstr>
      <vt:lpstr>Wingdings 2</vt:lpstr>
      <vt:lpstr>Dividend</vt:lpstr>
      <vt:lpstr>Goa pacific cod</vt:lpstr>
      <vt:lpstr>Data overview</vt:lpstr>
      <vt:lpstr>Data - Catch</vt:lpstr>
      <vt:lpstr>Data – pot fleet sampling</vt:lpstr>
      <vt:lpstr>indices – fitted</vt:lpstr>
      <vt:lpstr>indices – monitored</vt:lpstr>
      <vt:lpstr>2023 assessment overview</vt:lpstr>
      <vt:lpstr>Results: data fits</vt:lpstr>
      <vt:lpstr>Results: time series</vt:lpstr>
      <vt:lpstr>Results: retrospectives</vt:lpstr>
      <vt:lpstr>Stock status</vt:lpstr>
      <vt:lpstr>Risk table</vt:lpstr>
      <vt:lpstr>Risk table</vt:lpstr>
      <vt:lpstr>Risk table</vt:lpstr>
      <vt:lpstr>Risk table</vt:lpstr>
      <vt:lpstr>Risk table</vt:lpstr>
      <vt:lpstr>Risk table</vt:lpstr>
      <vt:lpstr>Risk table</vt:lpstr>
      <vt:lpstr>Risk table</vt:lpstr>
      <vt:lpstr>Risk table</vt:lpstr>
      <vt:lpstr>Risk table</vt:lpstr>
      <vt:lpstr>Risk table</vt:lpstr>
      <vt:lpstr>Risk table</vt:lpstr>
      <vt:lpstr>Risk table</vt:lpstr>
      <vt:lpstr>Risk table</vt:lpstr>
      <vt:lpstr>Risk table</vt:lpstr>
      <vt:lpstr>ABC/OFL recommendations</vt:lpstr>
      <vt:lpstr>ABC/OFL recommendations</vt:lpstr>
      <vt:lpstr>apportionment</vt:lpstr>
      <vt:lpstr>Questions?</vt:lpstr>
      <vt:lpstr>Data – catch comps</vt:lpstr>
      <vt:lpstr>Data – catch comps</vt:lpstr>
      <vt:lpstr>Data – catch comps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LaBelle</dc:creator>
  <cp:lastModifiedBy>Pete.Hulson</cp:lastModifiedBy>
  <cp:revision>201</cp:revision>
  <dcterms:created xsi:type="dcterms:W3CDTF">2020-09-17T00:42:38Z</dcterms:created>
  <dcterms:modified xsi:type="dcterms:W3CDTF">2023-12-04T21:04:32Z</dcterms:modified>
</cp:coreProperties>
</file>